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87" r:id="rId2"/>
  </p:sldMasterIdLst>
  <p:notesMasterIdLst>
    <p:notesMasterId r:id="rId33"/>
  </p:notesMasterIdLst>
  <p:handoutMasterIdLst>
    <p:handoutMasterId r:id="rId34"/>
  </p:handoutMasterIdLst>
  <p:sldIdLst>
    <p:sldId id="260" r:id="rId3"/>
    <p:sldId id="258"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Lst>
  <p:sldSz cx="12192000" cy="6858000"/>
  <p:notesSz cx="6858000" cy="9144000"/>
  <p:custDataLst>
    <p:tags r:id="rId3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0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3" autoAdjust="0"/>
    <p:restoredTop sz="94689" autoAdjust="0"/>
  </p:normalViewPr>
  <p:slideViewPr>
    <p:cSldViewPr snapToGrid="0" snapToObjects="1">
      <p:cViewPr varScale="1">
        <p:scale>
          <a:sx n="105" d="100"/>
          <a:sy n="105" d="100"/>
        </p:scale>
        <p:origin x="192" y="13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4" d="100"/>
          <a:sy n="74" d="100"/>
        </p:scale>
        <p:origin x="267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3240A8-4BD8-4FD3-B24C-DCA444F2C993}" type="datetimeFigureOut">
              <a:rPr lang="en-US" smtClean="0"/>
              <a:t>10/24/2017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7316EB-85BA-424C-A70F-2825C7B62323}" type="slidenum">
              <a:rPr lang="en-US" smtClean="0"/>
              <a:t>‹#›</a:t>
            </a:fld>
            <a:endParaRPr lang="en-US"/>
          </a:p>
        </p:txBody>
      </p:sp>
    </p:spTree>
    <p:extLst>
      <p:ext uri="{BB962C8B-B14F-4D97-AF65-F5344CB8AC3E}">
        <p14:creationId xmlns:p14="http://schemas.microsoft.com/office/powerpoint/2010/main" val="3122520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44085-717B-4063-97E1-61167F81EF4D}" type="datetimeFigureOut">
              <a:rPr lang="en-US" smtClean="0"/>
              <a:t>10/24/2017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8B120A-314B-41D0-B295-6344DAB5BB84}" type="slidenum">
              <a:rPr lang="en-US" smtClean="0"/>
              <a:t>‹#›</a:t>
            </a:fld>
            <a:endParaRPr lang="en-US"/>
          </a:p>
        </p:txBody>
      </p:sp>
    </p:spTree>
    <p:extLst>
      <p:ext uri="{BB962C8B-B14F-4D97-AF65-F5344CB8AC3E}">
        <p14:creationId xmlns:p14="http://schemas.microsoft.com/office/powerpoint/2010/main" val="1255551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784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300471-391D-4FEE-95E0-F12107B4EA7E}" type="datetimeFigureOut">
              <a:rPr lang="en-US" smtClean="0">
                <a:solidFill>
                  <a:prstClr val="black">
                    <a:lumMod val="95000"/>
                    <a:lumOff val="5000"/>
                  </a:prstClr>
                </a:solidFill>
              </a:rPr>
              <a:pPr/>
              <a:t>10/24/2017</a:t>
            </a:fld>
            <a:endParaRPr lang="en-US">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0D92C340-A340-4C68-A0F6-3D6D37FDCFA8}"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19634318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300471-391D-4FEE-95E0-F12107B4EA7E}" type="datetimeFigureOut">
              <a:rPr lang="en-US" smtClean="0">
                <a:solidFill>
                  <a:prstClr val="black">
                    <a:lumMod val="95000"/>
                    <a:lumOff val="5000"/>
                  </a:prstClr>
                </a:solidFill>
              </a:rPr>
              <a:pPr/>
              <a:t>10/24/2017</a:t>
            </a:fld>
            <a:endParaRPr lang="en-US">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0D92C340-A340-4C68-A0F6-3D6D37FDCFA8}" type="slidenum">
              <a:rPr lang="en-US" smtClean="0">
                <a:solidFill>
                  <a:prstClr val="black">
                    <a:lumMod val="95000"/>
                    <a:lumOff val="5000"/>
                  </a:prstClr>
                </a:solidFill>
              </a:rPr>
              <a:pPr/>
              <a:t>‹#›</a:t>
            </a:fld>
            <a:endParaRPr lang="en-US">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36312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300471-391D-4FEE-95E0-F12107B4EA7E}" type="datetimeFigureOut">
              <a:rPr lang="en-US" smtClean="0">
                <a:solidFill>
                  <a:prstClr val="black">
                    <a:lumMod val="95000"/>
                    <a:lumOff val="5000"/>
                  </a:prstClr>
                </a:solidFill>
              </a:rPr>
              <a:pPr/>
              <a:t>10/24/2017</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0D92C340-A340-4C68-A0F6-3D6D37FDCFA8}"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335915205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300471-391D-4FEE-95E0-F12107B4EA7E}" type="datetimeFigureOut">
              <a:rPr lang="en-US" smtClean="0">
                <a:solidFill>
                  <a:prstClr val="black">
                    <a:lumMod val="95000"/>
                    <a:lumOff val="5000"/>
                  </a:prstClr>
                </a:solidFill>
              </a:rPr>
              <a:pPr/>
              <a:t>10/24/2017</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0D92C340-A340-4C68-A0F6-3D6D37FDCFA8}" type="slidenum">
              <a:rPr lang="en-US" smtClean="0">
                <a:solidFill>
                  <a:prstClr val="black">
                    <a:lumMod val="95000"/>
                    <a:lumOff val="5000"/>
                  </a:prstClr>
                </a:solidFill>
              </a:rPr>
              <a:pPr/>
              <a:t>‹#›</a:t>
            </a:fld>
            <a:endParaRPr lang="en-US">
              <a:solidFill>
                <a:prstClr val="black">
                  <a:lumMod val="95000"/>
                  <a:lumOff val="5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66667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868680"/>
          </a:xfrm>
        </p:spPr>
        <p:txBody>
          <a:bodyPr>
            <a:noAutofit/>
          </a:bodyPr>
          <a:lstStyle/>
          <a:p>
            <a:r>
              <a:rPr lang="en-US" smtClean="0"/>
              <a:t>Click to edit Master title style</a:t>
            </a:r>
            <a:endParaRPr lang="en-US"/>
          </a:p>
        </p:txBody>
      </p:sp>
      <p:sp>
        <p:nvSpPr>
          <p:cNvPr id="3" name="Content Placeholder 2"/>
          <p:cNvSpPr>
            <a:spLocks noGrp="1"/>
          </p:cNvSpPr>
          <p:nvPr>
            <p:ph idx="1"/>
          </p:nvPr>
        </p:nvSpPr>
        <p:spPr>
          <a:xfrm>
            <a:off x="609600" y="1905000"/>
            <a:ext cx="10160000" cy="4495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8B4FEF1-1C18-40D8-8A9A-AA7FFF43FE2E}" type="datetimeFigureOut">
              <a:rPr lang="en-US" smtClean="0">
                <a:solidFill>
                  <a:prstClr val="black">
                    <a:lumMod val="95000"/>
                    <a:lumOff val="5000"/>
                  </a:prstClr>
                </a:solidFill>
              </a:rPr>
              <a:pPr/>
              <a:t>10/24/2017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911E8957-5754-4C19-A51A-9C104D1A0E0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
        <p:nvSpPr>
          <p:cNvPr id="8" name="Text Placeholder 7"/>
          <p:cNvSpPr>
            <a:spLocks noGrp="1"/>
          </p:cNvSpPr>
          <p:nvPr>
            <p:ph type="body" sz="quarter" idx="13"/>
          </p:nvPr>
        </p:nvSpPr>
        <p:spPr>
          <a:xfrm>
            <a:off x="609600" y="1143000"/>
            <a:ext cx="10160000" cy="381000"/>
          </a:xfrm>
        </p:spPr>
        <p:txBody>
          <a:bodyPr>
            <a:noAutofit/>
          </a:bodyPr>
          <a:lstStyle>
            <a:lvl1pPr marL="740664" indent="0">
              <a:spcBef>
                <a:spcPts val="0"/>
              </a:spcBef>
              <a:buFontTx/>
              <a:buNone/>
              <a:defRPr sz="2000" b="1">
                <a:solidFill>
                  <a:schemeClr val="tx2"/>
                </a:solidFill>
              </a:defRPr>
            </a:lvl1pPr>
            <a:lvl2pPr marL="411480" indent="0">
              <a:buFontTx/>
              <a:buNone/>
              <a:defRPr sz="2000" b="1">
                <a:solidFill>
                  <a:schemeClr val="tx2"/>
                </a:solidFill>
              </a:defRPr>
            </a:lvl2pPr>
            <a:lvl3pPr marL="777240" indent="0">
              <a:buFontTx/>
              <a:buNone/>
              <a:defRPr sz="2000" b="1">
                <a:solidFill>
                  <a:schemeClr val="tx2"/>
                </a:solidFill>
              </a:defRPr>
            </a:lvl3pPr>
            <a:lvl4pPr marL="1051560" indent="0">
              <a:buFontTx/>
              <a:buNone/>
              <a:defRPr sz="2000" b="1">
                <a:solidFill>
                  <a:schemeClr val="tx2"/>
                </a:solidFill>
              </a:defRPr>
            </a:lvl4pPr>
            <a:lvl5pPr marL="1325880" indent="0">
              <a:buFontTx/>
              <a:buNone/>
              <a:defRPr sz="2000" b="1">
                <a:solidFill>
                  <a:schemeClr val="tx2"/>
                </a:solidFill>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371086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80178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4129" y="6470704"/>
            <a:ext cx="2154143" cy="274320"/>
          </a:xfrm>
          <a:prstGeom prst="rect">
            <a:avLst/>
          </a:prstGeom>
        </p:spPr>
        <p:txBody>
          <a:bodyPr/>
          <a:lstStyle/>
          <a:p>
            <a:fld id="{D0300471-391D-4FEE-95E0-F12107B4EA7E}" type="datetimeFigureOut">
              <a:rPr lang="en-US" smtClean="0">
                <a:solidFill>
                  <a:prstClr val="black">
                    <a:lumMod val="95000"/>
                    <a:lumOff val="5000"/>
                  </a:prstClr>
                </a:solidFill>
              </a:rPr>
              <a:pPr/>
              <a:t>10/24/2017</a:t>
            </a:fld>
            <a:endParaRPr lang="en-US">
              <a:solidFill>
                <a:prstClr val="black">
                  <a:lumMod val="95000"/>
                  <a:lumOff val="5000"/>
                </a:prstClr>
              </a:solidFill>
            </a:endParaRPr>
          </a:p>
        </p:txBody>
      </p:sp>
      <p:sp>
        <p:nvSpPr>
          <p:cNvPr id="3" name="Footer Placeholder 2"/>
          <p:cNvSpPr>
            <a:spLocks noGrp="1"/>
          </p:cNvSpPr>
          <p:nvPr>
            <p:ph type="ftr" sz="quarter" idx="11"/>
          </p:nvPr>
        </p:nvSpPr>
        <p:spPr>
          <a:xfrm>
            <a:off x="4842932" y="6470704"/>
            <a:ext cx="5901459" cy="274320"/>
          </a:xfrm>
          <a:prstGeom prst="rect">
            <a:avLst/>
          </a:prstGeom>
        </p:spPr>
        <p:txBody>
          <a:bodyPr/>
          <a:lstStyle/>
          <a:p>
            <a:endParaRPr lang="en-US">
              <a:solidFill>
                <a:prstClr val="black">
                  <a:lumMod val="95000"/>
                  <a:lumOff val="5000"/>
                </a:prstClr>
              </a:solidFill>
            </a:endParaRPr>
          </a:p>
        </p:txBody>
      </p:sp>
      <p:sp>
        <p:nvSpPr>
          <p:cNvPr id="4" name="Slide Number Placeholder 3"/>
          <p:cNvSpPr>
            <a:spLocks noGrp="1"/>
          </p:cNvSpPr>
          <p:nvPr>
            <p:ph type="sldNum" sz="quarter" idx="12"/>
          </p:nvPr>
        </p:nvSpPr>
        <p:spPr>
          <a:xfrm>
            <a:off x="10837333" y="6470704"/>
            <a:ext cx="973667" cy="274320"/>
          </a:xfrm>
          <a:prstGeom prst="rect">
            <a:avLst/>
          </a:prstGeom>
        </p:spPr>
        <p:txBody>
          <a:bodyPr/>
          <a:lstStyle/>
          <a:p>
            <a:fld id="{0D92C340-A340-4C68-A0F6-3D6D37FDCFA8}"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19915762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0300471-391D-4FEE-95E0-F12107B4EA7E}" type="datetimeFigureOut">
              <a:rPr lang="en-US" smtClean="0">
                <a:solidFill>
                  <a:prstClr val="black">
                    <a:lumMod val="95000"/>
                    <a:lumOff val="5000"/>
                  </a:prstClr>
                </a:solidFill>
              </a:rPr>
              <a:pPr/>
              <a:t>10/24/2017</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0D92C340-A340-4C68-A0F6-3D6D37FDCFA8}" type="slidenum">
              <a:rPr lang="en-US" smtClean="0">
                <a:solidFill>
                  <a:prstClr val="black">
                    <a:lumMod val="95000"/>
                    <a:lumOff val="5000"/>
                  </a:prstClr>
                </a:solidFill>
              </a:rPr>
              <a:pPr/>
              <a:t>‹#›</a:t>
            </a:fld>
            <a:endParaRPr lang="en-US">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8137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dirty="0" smtClean="0"/>
              <a:t>Click To Edit Master Title Style</a:t>
            </a:r>
            <a:endParaRPr lang="en-US" dirty="0"/>
          </a:p>
        </p:txBody>
      </p:sp>
      <p:sp>
        <p:nvSpPr>
          <p:cNvPr id="3" name="Content Placeholder 2"/>
          <p:cNvSpPr>
            <a:spLocks noGrp="1"/>
          </p:cNvSpPr>
          <p:nvPr>
            <p:ph idx="1"/>
          </p:nvPr>
        </p:nvSpPr>
        <p:spPr>
          <a:xfrm>
            <a:off x="1024127" y="2266088"/>
            <a:ext cx="9720073" cy="402336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0300471-391D-4FEE-95E0-F12107B4EA7E}" type="datetimeFigureOut">
              <a:rPr lang="en-US" smtClean="0">
                <a:solidFill>
                  <a:prstClr val="black">
                    <a:lumMod val="95000"/>
                    <a:lumOff val="5000"/>
                  </a:prstClr>
                </a:solidFill>
              </a:rPr>
              <a:pPr/>
              <a:t>10/24/2017</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0D92C340-A340-4C68-A0F6-3D6D37FDCFA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41038963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300471-391D-4FEE-95E0-F12107B4EA7E}" type="datetimeFigureOut">
              <a:rPr lang="en-US" smtClean="0">
                <a:solidFill>
                  <a:prstClr val="black">
                    <a:lumMod val="95000"/>
                    <a:lumOff val="5000"/>
                  </a:prstClr>
                </a:solidFill>
              </a:rPr>
              <a:pPr/>
              <a:t>10/24/2017</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0D92C340-A340-4C68-A0F6-3D6D37FDCFA8}" type="slidenum">
              <a:rPr lang="en-US" smtClean="0">
                <a:solidFill>
                  <a:prstClr val="black">
                    <a:lumMod val="95000"/>
                    <a:lumOff val="5000"/>
                  </a:prstClr>
                </a:solidFill>
              </a:rPr>
              <a:pPr/>
              <a:t>‹#›</a:t>
            </a:fld>
            <a:endParaRPr lang="en-US">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1375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0300471-391D-4FEE-95E0-F12107B4EA7E}" type="datetimeFigureOut">
              <a:rPr lang="en-US" smtClean="0">
                <a:solidFill>
                  <a:prstClr val="black">
                    <a:lumMod val="95000"/>
                    <a:lumOff val="5000"/>
                  </a:prstClr>
                </a:solidFill>
              </a:rPr>
              <a:pPr/>
              <a:t>10/24/2017</a:t>
            </a:fld>
            <a:endParaRPr lang="en-US">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0D92C340-A340-4C68-A0F6-3D6D37FDCFA8}"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38556376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0300471-391D-4FEE-95E0-F12107B4EA7E}" type="datetimeFigureOut">
              <a:rPr lang="en-US" smtClean="0">
                <a:solidFill>
                  <a:prstClr val="black">
                    <a:lumMod val="95000"/>
                    <a:lumOff val="5000"/>
                  </a:prstClr>
                </a:solidFill>
              </a:rPr>
              <a:pPr/>
              <a:t>10/24/2017</a:t>
            </a:fld>
            <a:endParaRPr lang="en-US">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US">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0D92C340-A340-4C68-A0F6-3D6D37FDCFA8}"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165819338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0300471-391D-4FEE-95E0-F12107B4EA7E}" type="datetimeFigureOut">
              <a:rPr lang="en-US" smtClean="0">
                <a:solidFill>
                  <a:prstClr val="black">
                    <a:lumMod val="95000"/>
                    <a:lumOff val="5000"/>
                  </a:prstClr>
                </a:solidFill>
              </a:rPr>
              <a:pPr/>
              <a:t>10/24/2017</a:t>
            </a:fld>
            <a:endParaRPr lang="en-US">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US">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0D92C340-A340-4C68-A0F6-3D6D37FDCFA8}"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13322776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300471-391D-4FEE-95E0-F12107B4EA7E}" type="datetimeFigureOut">
              <a:rPr lang="en-US" smtClean="0">
                <a:solidFill>
                  <a:prstClr val="black">
                    <a:lumMod val="95000"/>
                    <a:lumOff val="5000"/>
                  </a:prstClr>
                </a:solidFill>
              </a:rPr>
              <a:pPr/>
              <a:t>10/24/2017</a:t>
            </a:fld>
            <a:endParaRPr lang="en-US">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US">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0D92C340-A340-4C68-A0F6-3D6D37FDCFA8}"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16782611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5.png"/><Relationship Id="rId2" Type="http://schemas.openxmlformats.org/officeDocument/2006/relationships/slideLayout" Target="../slideLayouts/slideLayout4.xml"/><Relationship Id="rId16" Type="http://schemas.openxmlformats.org/officeDocument/2006/relationships/image" Target="../media/image4.jpe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3.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525922"/>
      </p:ext>
    </p:extLst>
  </p:cSld>
  <p:clrMap bg1="lt1" tx1="dk1" bg2="lt2" tx2="dk2" accent1="accent1" accent2="accent2" accent3="accent3" accent4="accent4" accent5="accent5" accent6="accent6" hlink="hlink" folHlink="folHlink"/>
  <p:sldLayoutIdLst>
    <p:sldLayoutId id="2147483661" r:id="rId1"/>
    <p:sldLayoutId id="2147483701"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D0300471-391D-4FEE-95E0-F12107B4EA7E}" type="datetimeFigureOut">
              <a:rPr lang="en-US" smtClean="0">
                <a:solidFill>
                  <a:prstClr val="black">
                    <a:lumMod val="95000"/>
                    <a:lumOff val="5000"/>
                  </a:prstClr>
                </a:solidFill>
              </a:rPr>
              <a:pPr defTabSz="914400"/>
              <a:t>10/24/2017</a:t>
            </a:fld>
            <a:endParaRPr lang="en-US">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914400"/>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0D92C340-A340-4C68-A0F6-3D6D37FDCFA8}" type="slidenum">
              <a:rPr lang="en-US" smtClean="0">
                <a:solidFill>
                  <a:prstClr val="black">
                    <a:lumMod val="95000"/>
                    <a:lumOff val="5000"/>
                  </a:prstClr>
                </a:solidFill>
              </a:rPr>
              <a:pPr defTabSz="914400"/>
              <a:t>‹#›</a:t>
            </a:fld>
            <a:endParaRPr lang="en-US" dirty="0">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AutoShape 2" descr="Image result for nebraska of labor"/>
          <p:cNvSpPr>
            <a:spLocks noChangeAspect="1" noChangeArrowheads="1"/>
          </p:cNvSpPr>
          <p:nvPr userDrawn="1"/>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pic>
        <p:nvPicPr>
          <p:cNvPr id="9" name="Picture 9" descr="blue.pn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9696386" y="6000804"/>
            <a:ext cx="207803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userDrawn="1"/>
        </p:nvPicPr>
        <p:blipFill>
          <a:blip r:embed="rId16" cstate="print">
            <a:extLst>
              <a:ext uri="{28A0092B-C50C-407E-A947-70E740481C1C}">
                <a14:useLocalDpi xmlns:a14="http://schemas.microsoft.com/office/drawing/2010/main" val="0"/>
              </a:ext>
            </a:extLst>
          </a:blip>
          <a:stretch>
            <a:fillRect/>
          </a:stretch>
        </p:blipFill>
        <p:spPr>
          <a:xfrm>
            <a:off x="-41274" y="-822447"/>
            <a:ext cx="12191999" cy="10277475"/>
          </a:xfrm>
          <a:prstGeom prst="rect">
            <a:avLst/>
          </a:prstGeom>
        </p:spPr>
      </p:pic>
      <p:pic>
        <p:nvPicPr>
          <p:cNvPr id="2050" name="Picture 1" descr="AJC Tagline"/>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6512" y="840724"/>
            <a:ext cx="37242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449069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iming>
    <p:tnLst>
      <p:par>
        <p:cTn id="1" dur="indefinite" restart="never" nodeType="tmRoot"/>
      </p:par>
    </p:tnLst>
  </p:timing>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l="5757" r="824" b="19997"/>
          <a:stretch/>
        </p:blipFill>
        <p:spPr>
          <a:xfrm>
            <a:off x="-19051" y="-87538"/>
            <a:ext cx="12211051" cy="6945538"/>
          </a:xfrm>
          <a:prstGeom prst="rect">
            <a:avLst/>
          </a:prstGeom>
        </p:spPr>
      </p:pic>
      <p:sp>
        <p:nvSpPr>
          <p:cNvPr id="6" name="TextBox 5"/>
          <p:cNvSpPr txBox="1"/>
          <p:nvPr/>
        </p:nvSpPr>
        <p:spPr>
          <a:xfrm>
            <a:off x="4801313" y="3933714"/>
            <a:ext cx="7277100" cy="1000274"/>
          </a:xfrm>
          <a:prstGeom prst="rect">
            <a:avLst/>
          </a:prstGeom>
          <a:noFill/>
        </p:spPr>
        <p:txBody>
          <a:bodyPr wrap="square" rtlCol="0">
            <a:spAutoFit/>
          </a:bodyPr>
          <a:lstStyle/>
          <a:p>
            <a:pPr algn="r" defTabSz="914400"/>
            <a:r>
              <a:rPr lang="en-US" sz="2400" b="1" dirty="0">
                <a:solidFill>
                  <a:schemeClr val="bg1"/>
                </a:solidFill>
                <a:latin typeface="Arial" panose="020B0604020202020204" pitchFamily="34" charset="0"/>
                <a:ea typeface="Calibri" panose="020F0502020204030204" pitchFamily="34" charset="0"/>
              </a:rPr>
              <a:t>GREATER </a:t>
            </a:r>
            <a:r>
              <a:rPr lang="en-US" sz="2400" b="1" dirty="0" smtClean="0">
                <a:solidFill>
                  <a:schemeClr val="bg1"/>
                </a:solidFill>
                <a:latin typeface="Arial" panose="020B0604020202020204" pitchFamily="34" charset="0"/>
                <a:ea typeface="Calibri" panose="020F0502020204030204" pitchFamily="34" charset="0"/>
              </a:rPr>
              <a:t>NEBRASKA </a:t>
            </a:r>
          </a:p>
          <a:p>
            <a:pPr algn="r" defTabSz="914400"/>
            <a:r>
              <a:rPr lang="en-US" sz="2400" b="1" dirty="0" smtClean="0">
                <a:solidFill>
                  <a:schemeClr val="bg1"/>
                </a:solidFill>
                <a:latin typeface="Arial" panose="020B0604020202020204" pitchFamily="34" charset="0"/>
                <a:ea typeface="Calibri" panose="020F0502020204030204" pitchFamily="34" charset="0"/>
              </a:rPr>
              <a:t>WORKFORCE </a:t>
            </a:r>
            <a:r>
              <a:rPr lang="en-US" sz="2400" b="1" dirty="0">
                <a:solidFill>
                  <a:schemeClr val="bg1"/>
                </a:solidFill>
                <a:latin typeface="Arial" panose="020B0604020202020204" pitchFamily="34" charset="0"/>
                <a:ea typeface="Calibri" panose="020F0502020204030204" pitchFamily="34" charset="0"/>
              </a:rPr>
              <a:t>DEVELOPMENT BOARD</a:t>
            </a:r>
          </a:p>
          <a:p>
            <a:pPr algn="r" defTabSz="914400"/>
            <a:r>
              <a:rPr lang="en-US" sz="1100" b="1" dirty="0">
                <a:solidFill>
                  <a:schemeClr val="bg1"/>
                </a:solidFill>
                <a:latin typeface="Arial" panose="020B0604020202020204" pitchFamily="34" charset="0"/>
                <a:ea typeface="Calibri" panose="020F0502020204030204" pitchFamily="34" charset="0"/>
              </a:rPr>
              <a:t>Central Community College – Hastings</a:t>
            </a:r>
          </a:p>
        </p:txBody>
      </p:sp>
      <p:sp>
        <p:nvSpPr>
          <p:cNvPr id="7" name="TextBox 6"/>
          <p:cNvSpPr txBox="1"/>
          <p:nvPr/>
        </p:nvSpPr>
        <p:spPr>
          <a:xfrm>
            <a:off x="304800" y="1918561"/>
            <a:ext cx="4203700" cy="769441"/>
          </a:xfrm>
          <a:prstGeom prst="rect">
            <a:avLst/>
          </a:prstGeom>
          <a:noFill/>
        </p:spPr>
        <p:txBody>
          <a:bodyPr wrap="square" rtlCol="0">
            <a:spAutoFit/>
          </a:bodyPr>
          <a:lstStyle/>
          <a:p>
            <a:pPr algn="r" defTabSz="914400"/>
            <a:r>
              <a:rPr lang="en-US" sz="4400" b="1" dirty="0">
                <a:solidFill>
                  <a:schemeClr val="bg1"/>
                </a:solidFill>
                <a:latin typeface="Montserrat-Bold"/>
                <a:ea typeface="Calibri" panose="020F0502020204030204" pitchFamily="34" charset="0"/>
                <a:cs typeface="Montserrat-Bold"/>
              </a:rPr>
              <a:t>Innovation</a:t>
            </a:r>
          </a:p>
        </p:txBody>
      </p:sp>
      <p:sp>
        <p:nvSpPr>
          <p:cNvPr id="2" name="Rectangle 1"/>
          <p:cNvSpPr/>
          <p:nvPr/>
        </p:nvSpPr>
        <p:spPr>
          <a:xfrm>
            <a:off x="5801818" y="1918561"/>
            <a:ext cx="3413114" cy="769441"/>
          </a:xfrm>
          <a:prstGeom prst="rect">
            <a:avLst/>
          </a:prstGeom>
        </p:spPr>
        <p:txBody>
          <a:bodyPr wrap="none">
            <a:spAutoFit/>
          </a:bodyPr>
          <a:lstStyle/>
          <a:p>
            <a:pPr defTabSz="914400"/>
            <a:r>
              <a:rPr lang="en-US" sz="4400" b="1" dirty="0">
                <a:solidFill>
                  <a:srgbClr val="BB1F53"/>
                </a:solidFill>
                <a:latin typeface="Montserrat-Bold"/>
                <a:ea typeface="Calibri" panose="020F0502020204030204" pitchFamily="34" charset="0"/>
                <a:cs typeface="Montserrat-Bold"/>
              </a:rPr>
              <a:t>Opportunity</a:t>
            </a:r>
          </a:p>
        </p:txBody>
      </p:sp>
      <p:pic>
        <p:nvPicPr>
          <p:cNvPr id="8" name="Picture 7" descr="AJC Tagline"/>
          <p:cNvPicPr/>
          <p:nvPr/>
        </p:nvPicPr>
        <p:blipFill>
          <a:blip r:embed="rId4">
            <a:extLst>
              <a:ext uri="{28A0092B-C50C-407E-A947-70E740481C1C}">
                <a14:useLocalDpi xmlns:a14="http://schemas.microsoft.com/office/drawing/2010/main" val="0"/>
              </a:ext>
            </a:extLst>
          </a:blip>
          <a:srcRect/>
          <a:stretch>
            <a:fillRect/>
          </a:stretch>
        </p:blipFill>
        <p:spPr bwMode="auto">
          <a:xfrm>
            <a:off x="8221662" y="5400394"/>
            <a:ext cx="3724275" cy="228600"/>
          </a:xfrm>
          <a:prstGeom prst="rect">
            <a:avLst/>
          </a:prstGeom>
          <a:noFill/>
          <a:ln>
            <a:noFill/>
          </a:ln>
        </p:spPr>
      </p:pic>
      <p:sp>
        <p:nvSpPr>
          <p:cNvPr id="3" name="Rectangle 2"/>
          <p:cNvSpPr/>
          <p:nvPr/>
        </p:nvSpPr>
        <p:spPr>
          <a:xfrm>
            <a:off x="10531767" y="6241255"/>
            <a:ext cx="1414170" cy="276999"/>
          </a:xfrm>
          <a:prstGeom prst="rect">
            <a:avLst/>
          </a:prstGeom>
        </p:spPr>
        <p:txBody>
          <a:bodyPr wrap="none">
            <a:spAutoFit/>
          </a:bodyPr>
          <a:lstStyle/>
          <a:p>
            <a:r>
              <a:rPr lang="en-US" sz="1200" b="1" dirty="0" smtClean="0">
                <a:solidFill>
                  <a:schemeClr val="bg1"/>
                </a:solidFill>
                <a:latin typeface="Arial" panose="020B0604020202020204" pitchFamily="34" charset="0"/>
              </a:rPr>
              <a:t>October 26, 2017</a:t>
            </a:r>
            <a:endParaRPr lang="en-US" sz="1200" dirty="0"/>
          </a:p>
        </p:txBody>
      </p:sp>
    </p:spTree>
    <p:extLst>
      <p:ext uri="{BB962C8B-B14F-4D97-AF65-F5344CB8AC3E}">
        <p14:creationId xmlns:p14="http://schemas.microsoft.com/office/powerpoint/2010/main" val="186624111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867" y="1112919"/>
            <a:ext cx="3685624" cy="388696"/>
          </a:xfrm>
          <a:prstGeom prst="rect">
            <a:avLst/>
          </a:prstGeom>
        </p:spPr>
        <p:txBody>
          <a:bodyPr wrap="none">
            <a:spAutoFit/>
          </a:bodyPr>
          <a:lstStyle/>
          <a:p>
            <a:pPr>
              <a:lnSpc>
                <a:spcPct val="107000"/>
              </a:lnSpc>
            </a:pPr>
            <a:r>
              <a:rPr lang="en-US" b="1" dirty="0" smtClean="0">
                <a:solidFill>
                  <a:srgbClr val="00607F"/>
                </a:solidFill>
                <a:latin typeface="Arial" panose="020B0604020202020204" pitchFamily="34" charset="0"/>
                <a:ea typeface="Calibri" panose="020F0502020204030204" pitchFamily="34" charset="0"/>
                <a:cs typeface="Times New Roman" panose="02020603050405020304" pitchFamily="18" charset="0"/>
              </a:rPr>
              <a:t>Agenda Item: </a:t>
            </a:r>
            <a:r>
              <a:rPr lang="en-US" b="1" dirty="0" smtClean="0">
                <a:solidFill>
                  <a:srgbClr val="BAC033"/>
                </a:solidFill>
                <a:latin typeface="Arial" panose="020B0604020202020204" pitchFamily="34" charset="0"/>
                <a:ea typeface="Calibri" panose="020F0502020204030204" pitchFamily="34" charset="0"/>
                <a:cs typeface="Times New Roman" panose="02020603050405020304" pitchFamily="18" charset="0"/>
              </a:rPr>
              <a:t>#6I, Pages 54-55 </a:t>
            </a:r>
            <a:r>
              <a:rPr lang="en-US" dirty="0" smtClean="0">
                <a:solidFill>
                  <a:srgbClr val="000000"/>
                </a:solidFill>
                <a:latin typeface="Roboto-Regular"/>
                <a:ea typeface="Calibri" panose="020F0502020204030204" pitchFamily="34" charset="0"/>
                <a:cs typeface="Roboto-Regular"/>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63867" y="343478"/>
            <a:ext cx="6646371" cy="769441"/>
          </a:xfrm>
          <a:prstGeom prst="rect">
            <a:avLst/>
          </a:prstGeom>
        </p:spPr>
        <p:txBody>
          <a:bodyPr wrap="none">
            <a:spAutoFit/>
          </a:bodyPr>
          <a:lstStyle/>
          <a:p>
            <a:r>
              <a:rPr lang="en-US" sz="4400" b="1" dirty="0" smtClean="0">
                <a:solidFill>
                  <a:srgbClr val="BB1F53"/>
                </a:solidFill>
                <a:latin typeface="Montserrat-Bold"/>
                <a:ea typeface="Calibri" panose="020F0502020204030204" pitchFamily="34" charset="0"/>
                <a:cs typeface="Montserrat-Bold"/>
              </a:rPr>
              <a:t>Customer Satisfaction   </a:t>
            </a:r>
            <a:endParaRPr lang="en-US" sz="4400" dirty="0"/>
          </a:p>
        </p:txBody>
      </p:sp>
      <p:sp>
        <p:nvSpPr>
          <p:cNvPr id="2" name="Rectangle 1"/>
          <p:cNvSpPr/>
          <p:nvPr/>
        </p:nvSpPr>
        <p:spPr>
          <a:xfrm>
            <a:off x="232335" y="1501615"/>
            <a:ext cx="11560271" cy="2246769"/>
          </a:xfrm>
          <a:prstGeom prst="rect">
            <a:avLst/>
          </a:prstGeom>
        </p:spPr>
        <p:txBody>
          <a:bodyPr wrap="square">
            <a:spAutoFit/>
          </a:bodyPr>
          <a:lstStyle/>
          <a:p>
            <a:pPr algn="just"/>
            <a:endParaRPr lang="en-US" sz="1400" dirty="0"/>
          </a:p>
          <a:p>
            <a:pPr marL="285750" indent="-285750" algn="just">
              <a:buFont typeface="Arial" panose="020B0604020202020204" pitchFamily="34" charset="0"/>
              <a:buChar char="•"/>
            </a:pPr>
            <a:r>
              <a:rPr lang="en-US" sz="1400" dirty="0" smtClean="0"/>
              <a:t>78 </a:t>
            </a:r>
            <a:r>
              <a:rPr lang="en-US" sz="1400" dirty="0"/>
              <a:t>percent said they would very strongly recommend this </a:t>
            </a:r>
            <a:r>
              <a:rPr lang="en-US" sz="1400" dirty="0" smtClean="0"/>
              <a:t>program.</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89 percent said they received all services </a:t>
            </a:r>
            <a:r>
              <a:rPr lang="en-US" sz="1400" dirty="0" smtClean="0"/>
              <a:t>necessary.</a:t>
            </a:r>
          </a:p>
          <a:p>
            <a:pPr algn="just"/>
            <a:endParaRPr lang="en-US" sz="1400" dirty="0"/>
          </a:p>
          <a:p>
            <a:pPr marL="285750" indent="-285750" algn="just">
              <a:buFont typeface="Arial" panose="020B0604020202020204" pitchFamily="34" charset="0"/>
              <a:buChar char="•"/>
            </a:pPr>
            <a:r>
              <a:rPr lang="en-US" sz="1400" dirty="0"/>
              <a:t>78 percent said they were very satisfied with </a:t>
            </a:r>
            <a:r>
              <a:rPr lang="en-US" sz="1400" dirty="0" smtClean="0"/>
              <a:t>staff.</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smtClean="0"/>
              <a:t>67 </a:t>
            </a:r>
            <a:r>
              <a:rPr lang="en-US" sz="1400" dirty="0"/>
              <a:t>percent said they were able to find employment in their </a:t>
            </a:r>
            <a:r>
              <a:rPr lang="en-US" sz="1400" dirty="0" smtClean="0"/>
              <a:t>field.</a:t>
            </a:r>
            <a:endParaRPr lang="en-US" sz="1400" dirty="0"/>
          </a:p>
          <a:p>
            <a:pPr algn="just"/>
            <a:endParaRPr lang="en-US" sz="1400" dirty="0" smtClean="0"/>
          </a:p>
          <a:p>
            <a:pPr algn="just"/>
            <a:r>
              <a:rPr lang="en-US" sz="1400" dirty="0" smtClean="0"/>
              <a:t>    </a:t>
            </a:r>
            <a:endParaRPr lang="en-US" sz="1400" dirty="0"/>
          </a:p>
        </p:txBody>
      </p:sp>
    </p:spTree>
    <p:extLst>
      <p:ext uri="{BB962C8B-B14F-4D97-AF65-F5344CB8AC3E}">
        <p14:creationId xmlns:p14="http://schemas.microsoft.com/office/powerpoint/2010/main" val="2640144704"/>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867" y="1112919"/>
            <a:ext cx="3223959" cy="388696"/>
          </a:xfrm>
          <a:prstGeom prst="rect">
            <a:avLst/>
          </a:prstGeom>
        </p:spPr>
        <p:txBody>
          <a:bodyPr wrap="none">
            <a:spAutoFit/>
          </a:bodyPr>
          <a:lstStyle/>
          <a:p>
            <a:pPr>
              <a:lnSpc>
                <a:spcPct val="107000"/>
              </a:lnSpc>
            </a:pPr>
            <a:r>
              <a:rPr lang="en-US" b="1" dirty="0" smtClean="0">
                <a:solidFill>
                  <a:srgbClr val="00607F"/>
                </a:solidFill>
                <a:latin typeface="Arial" panose="020B0604020202020204" pitchFamily="34" charset="0"/>
                <a:ea typeface="Calibri" panose="020F0502020204030204" pitchFamily="34" charset="0"/>
                <a:cs typeface="Times New Roman" panose="02020603050405020304" pitchFamily="18" charset="0"/>
              </a:rPr>
              <a:t>Agenda Item: </a:t>
            </a:r>
            <a:r>
              <a:rPr lang="en-US" b="1" dirty="0" smtClean="0">
                <a:solidFill>
                  <a:srgbClr val="BAC033"/>
                </a:solidFill>
                <a:latin typeface="Arial" panose="020B0604020202020204" pitchFamily="34" charset="0"/>
                <a:ea typeface="Calibri" panose="020F0502020204030204" pitchFamily="34" charset="0"/>
                <a:cs typeface="Times New Roman" panose="02020603050405020304" pitchFamily="18" charset="0"/>
              </a:rPr>
              <a:t>#6I, Page 56 </a:t>
            </a:r>
            <a:r>
              <a:rPr lang="en-US" dirty="0" smtClean="0">
                <a:solidFill>
                  <a:srgbClr val="000000"/>
                </a:solidFill>
                <a:latin typeface="Roboto-Regular"/>
                <a:ea typeface="Calibri" panose="020F0502020204030204" pitchFamily="34" charset="0"/>
                <a:cs typeface="Roboto-Regular"/>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63867" y="343478"/>
            <a:ext cx="4107215" cy="769441"/>
          </a:xfrm>
          <a:prstGeom prst="rect">
            <a:avLst/>
          </a:prstGeom>
        </p:spPr>
        <p:txBody>
          <a:bodyPr wrap="none">
            <a:spAutoFit/>
          </a:bodyPr>
          <a:lstStyle/>
          <a:p>
            <a:r>
              <a:rPr lang="en-US" sz="4400" b="1" dirty="0" smtClean="0">
                <a:solidFill>
                  <a:srgbClr val="BB1F53"/>
                </a:solidFill>
                <a:latin typeface="Montserrat-Bold"/>
                <a:ea typeface="Calibri" panose="020F0502020204030204" pitchFamily="34" charset="0"/>
                <a:cs typeface="Montserrat-Bold"/>
              </a:rPr>
              <a:t>Performance   </a:t>
            </a:r>
            <a:endParaRPr lang="en-US" sz="4400" dirty="0"/>
          </a:p>
        </p:txBody>
      </p:sp>
      <p:sp>
        <p:nvSpPr>
          <p:cNvPr id="2" name="Rectangle 1"/>
          <p:cNvSpPr/>
          <p:nvPr/>
        </p:nvSpPr>
        <p:spPr>
          <a:xfrm>
            <a:off x="232335" y="1501615"/>
            <a:ext cx="11560271" cy="954107"/>
          </a:xfrm>
          <a:prstGeom prst="rect">
            <a:avLst/>
          </a:prstGeom>
        </p:spPr>
        <p:txBody>
          <a:bodyPr wrap="square">
            <a:spAutoFit/>
          </a:bodyPr>
          <a:lstStyle/>
          <a:p>
            <a:pPr algn="just"/>
            <a:endParaRPr lang="en-US" sz="1400" dirty="0"/>
          </a:p>
          <a:p>
            <a:pPr algn="just"/>
            <a:endParaRPr lang="en-US" sz="1400" dirty="0"/>
          </a:p>
          <a:p>
            <a:pPr algn="just"/>
            <a:endParaRPr lang="en-US" sz="1400" dirty="0" smtClean="0"/>
          </a:p>
          <a:p>
            <a:pPr algn="just"/>
            <a:r>
              <a:rPr lang="en-US" sz="1400" dirty="0" smtClean="0"/>
              <a:t>    </a:t>
            </a:r>
            <a:endParaRPr lang="en-US" sz="1400" dirty="0"/>
          </a:p>
        </p:txBody>
      </p:sp>
      <p:pic>
        <p:nvPicPr>
          <p:cNvPr id="4" name="Picture 3"/>
          <p:cNvPicPr>
            <a:picLocks noChangeAspect="1"/>
          </p:cNvPicPr>
          <p:nvPr/>
        </p:nvPicPr>
        <p:blipFill>
          <a:blip r:embed="rId2"/>
          <a:stretch>
            <a:fillRect/>
          </a:stretch>
        </p:blipFill>
        <p:spPr>
          <a:xfrm>
            <a:off x="263867" y="1666874"/>
            <a:ext cx="7010400" cy="1762125"/>
          </a:xfrm>
          <a:prstGeom prst="rect">
            <a:avLst/>
          </a:prstGeom>
        </p:spPr>
      </p:pic>
      <p:sp>
        <p:nvSpPr>
          <p:cNvPr id="5" name="TextBox 4"/>
          <p:cNvSpPr txBox="1"/>
          <p:nvPr/>
        </p:nvSpPr>
        <p:spPr>
          <a:xfrm>
            <a:off x="263867" y="3993931"/>
            <a:ext cx="6495393" cy="369332"/>
          </a:xfrm>
          <a:prstGeom prst="rect">
            <a:avLst/>
          </a:prstGeom>
          <a:noFill/>
        </p:spPr>
        <p:txBody>
          <a:bodyPr wrap="square" rtlCol="0">
            <a:spAutoFit/>
          </a:bodyPr>
          <a:lstStyle/>
          <a:p>
            <a:r>
              <a:rPr lang="en-US" dirty="0" smtClean="0"/>
              <a:t>WIOA performance metrics are not available at this time. </a:t>
            </a:r>
            <a:endParaRPr lang="en-US" dirty="0"/>
          </a:p>
        </p:txBody>
      </p:sp>
    </p:spTree>
    <p:extLst>
      <p:ext uri="{BB962C8B-B14F-4D97-AF65-F5344CB8AC3E}">
        <p14:creationId xmlns:p14="http://schemas.microsoft.com/office/powerpoint/2010/main" val="1992552765"/>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867" y="1112919"/>
            <a:ext cx="3300904" cy="388696"/>
          </a:xfrm>
          <a:prstGeom prst="rect">
            <a:avLst/>
          </a:prstGeom>
        </p:spPr>
        <p:txBody>
          <a:bodyPr wrap="none">
            <a:spAutoFit/>
          </a:bodyPr>
          <a:lstStyle/>
          <a:p>
            <a:pPr>
              <a:lnSpc>
                <a:spcPct val="107000"/>
              </a:lnSpc>
            </a:pPr>
            <a:r>
              <a:rPr lang="en-US" b="1" dirty="0" smtClean="0">
                <a:solidFill>
                  <a:srgbClr val="00607F"/>
                </a:solidFill>
                <a:latin typeface="Arial" panose="020B0604020202020204" pitchFamily="34" charset="0"/>
                <a:ea typeface="Calibri" panose="020F0502020204030204" pitchFamily="34" charset="0"/>
                <a:cs typeface="Times New Roman" panose="02020603050405020304" pitchFamily="18" charset="0"/>
              </a:rPr>
              <a:t>Agenda Item: </a:t>
            </a:r>
            <a:r>
              <a:rPr lang="en-US" b="1" dirty="0" smtClean="0">
                <a:solidFill>
                  <a:srgbClr val="BAC033"/>
                </a:solidFill>
                <a:latin typeface="Arial" panose="020B0604020202020204" pitchFamily="34" charset="0"/>
                <a:ea typeface="Calibri" panose="020F0502020204030204" pitchFamily="34" charset="0"/>
                <a:cs typeface="Times New Roman" panose="02020603050405020304" pitchFamily="18" charset="0"/>
              </a:rPr>
              <a:t>#6n, Page 56 </a:t>
            </a:r>
            <a:r>
              <a:rPr lang="en-US" dirty="0" smtClean="0">
                <a:solidFill>
                  <a:srgbClr val="000000"/>
                </a:solidFill>
                <a:latin typeface="Roboto-Regular"/>
                <a:ea typeface="Calibri" panose="020F0502020204030204" pitchFamily="34" charset="0"/>
                <a:cs typeface="Roboto-Regular"/>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63867" y="343478"/>
            <a:ext cx="4764446" cy="769441"/>
          </a:xfrm>
          <a:prstGeom prst="rect">
            <a:avLst/>
          </a:prstGeom>
        </p:spPr>
        <p:txBody>
          <a:bodyPr wrap="none">
            <a:spAutoFit/>
          </a:bodyPr>
          <a:lstStyle/>
          <a:p>
            <a:r>
              <a:rPr lang="en-US" sz="4400" b="1" dirty="0" smtClean="0">
                <a:solidFill>
                  <a:srgbClr val="BB1F53"/>
                </a:solidFill>
                <a:latin typeface="Montserrat-Bold"/>
                <a:ea typeface="Calibri" panose="020F0502020204030204" pitchFamily="34" charset="0"/>
                <a:cs typeface="Montserrat-Bold"/>
              </a:rPr>
              <a:t>Finance Report   </a:t>
            </a:r>
            <a:endParaRPr lang="en-US" sz="4400" dirty="0"/>
          </a:p>
        </p:txBody>
      </p:sp>
      <p:sp>
        <p:nvSpPr>
          <p:cNvPr id="2" name="Rectangle 1"/>
          <p:cNvSpPr/>
          <p:nvPr/>
        </p:nvSpPr>
        <p:spPr>
          <a:xfrm>
            <a:off x="232335" y="1501615"/>
            <a:ext cx="11560271" cy="954107"/>
          </a:xfrm>
          <a:prstGeom prst="rect">
            <a:avLst/>
          </a:prstGeom>
        </p:spPr>
        <p:txBody>
          <a:bodyPr wrap="square">
            <a:spAutoFit/>
          </a:bodyPr>
          <a:lstStyle/>
          <a:p>
            <a:pPr algn="just"/>
            <a:endParaRPr lang="en-US" sz="1400" dirty="0"/>
          </a:p>
          <a:p>
            <a:pPr algn="just"/>
            <a:endParaRPr lang="en-US" sz="1400" dirty="0"/>
          </a:p>
          <a:p>
            <a:pPr algn="just"/>
            <a:endParaRPr lang="en-US" sz="1400" dirty="0" smtClean="0"/>
          </a:p>
          <a:p>
            <a:pPr algn="just"/>
            <a:r>
              <a:rPr lang="en-US" sz="1400" dirty="0" smtClean="0"/>
              <a:t>    </a:t>
            </a:r>
            <a:endParaRPr lang="en-US" sz="1400" dirty="0"/>
          </a:p>
        </p:txBody>
      </p:sp>
      <p:pic>
        <p:nvPicPr>
          <p:cNvPr id="4" name="Picture 3"/>
          <p:cNvPicPr>
            <a:picLocks noChangeAspect="1"/>
          </p:cNvPicPr>
          <p:nvPr/>
        </p:nvPicPr>
        <p:blipFill>
          <a:blip r:embed="rId2"/>
          <a:stretch>
            <a:fillRect/>
          </a:stretch>
        </p:blipFill>
        <p:spPr>
          <a:xfrm>
            <a:off x="263867" y="1759169"/>
            <a:ext cx="7067550" cy="2667000"/>
          </a:xfrm>
          <a:prstGeom prst="rect">
            <a:avLst/>
          </a:prstGeom>
        </p:spPr>
      </p:pic>
    </p:spTree>
    <p:extLst>
      <p:ext uri="{BB962C8B-B14F-4D97-AF65-F5344CB8AC3E}">
        <p14:creationId xmlns:p14="http://schemas.microsoft.com/office/powerpoint/2010/main" val="118348610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867" y="1112919"/>
            <a:ext cx="3634328" cy="388696"/>
          </a:xfrm>
          <a:prstGeom prst="rect">
            <a:avLst/>
          </a:prstGeom>
        </p:spPr>
        <p:txBody>
          <a:bodyPr wrap="none">
            <a:spAutoFit/>
          </a:bodyPr>
          <a:lstStyle/>
          <a:p>
            <a:pPr>
              <a:lnSpc>
                <a:spcPct val="107000"/>
              </a:lnSpc>
            </a:pPr>
            <a:r>
              <a:rPr lang="en-US" b="1" dirty="0" smtClean="0">
                <a:solidFill>
                  <a:srgbClr val="00607F"/>
                </a:solidFill>
                <a:latin typeface="Arial" panose="020B0604020202020204" pitchFamily="34" charset="0"/>
                <a:ea typeface="Calibri" panose="020F0502020204030204" pitchFamily="34" charset="0"/>
                <a:cs typeface="Times New Roman" panose="02020603050405020304" pitchFamily="18" charset="0"/>
              </a:rPr>
              <a:t>Agenda Item: </a:t>
            </a:r>
            <a:r>
              <a:rPr lang="en-US" b="1" dirty="0" smtClean="0">
                <a:solidFill>
                  <a:srgbClr val="BAC033"/>
                </a:solidFill>
                <a:latin typeface="Arial" panose="020B0604020202020204" pitchFamily="34" charset="0"/>
                <a:ea typeface="Calibri" panose="020F0502020204030204" pitchFamily="34" charset="0"/>
                <a:cs typeface="Times New Roman" panose="02020603050405020304" pitchFamily="18" charset="0"/>
              </a:rPr>
              <a:t>#6o, Page 57-60 </a:t>
            </a:r>
            <a:r>
              <a:rPr lang="en-US" dirty="0" smtClean="0">
                <a:solidFill>
                  <a:srgbClr val="000000"/>
                </a:solidFill>
                <a:latin typeface="Roboto-Regular"/>
                <a:ea typeface="Calibri" panose="020F0502020204030204" pitchFamily="34" charset="0"/>
                <a:cs typeface="Roboto-Regular"/>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63867" y="343478"/>
            <a:ext cx="4703532" cy="769441"/>
          </a:xfrm>
          <a:prstGeom prst="rect">
            <a:avLst/>
          </a:prstGeom>
        </p:spPr>
        <p:txBody>
          <a:bodyPr wrap="none">
            <a:spAutoFit/>
          </a:bodyPr>
          <a:lstStyle/>
          <a:p>
            <a:r>
              <a:rPr lang="en-US" sz="4400" b="1" dirty="0" smtClean="0">
                <a:solidFill>
                  <a:srgbClr val="BB1F53"/>
                </a:solidFill>
                <a:latin typeface="Montserrat-Bold"/>
                <a:ea typeface="Calibri" panose="020F0502020204030204" pitchFamily="34" charset="0"/>
                <a:cs typeface="Montserrat-Bold"/>
              </a:rPr>
              <a:t>Regional Plans   </a:t>
            </a:r>
            <a:endParaRPr lang="en-US" sz="4400" dirty="0"/>
          </a:p>
        </p:txBody>
      </p:sp>
      <p:sp>
        <p:nvSpPr>
          <p:cNvPr id="2" name="Rectangle 1"/>
          <p:cNvSpPr/>
          <p:nvPr/>
        </p:nvSpPr>
        <p:spPr>
          <a:xfrm>
            <a:off x="232335" y="1501615"/>
            <a:ext cx="11560271" cy="1815882"/>
          </a:xfrm>
          <a:prstGeom prst="rect">
            <a:avLst/>
          </a:prstGeom>
        </p:spPr>
        <p:txBody>
          <a:bodyPr wrap="square">
            <a:spAutoFit/>
          </a:bodyPr>
          <a:lstStyle/>
          <a:p>
            <a:pPr algn="just"/>
            <a:endParaRPr lang="en-US" sz="1400" dirty="0"/>
          </a:p>
          <a:p>
            <a:pPr marL="285750" indent="-285750" algn="just">
              <a:buFont typeface="Arial" panose="020B0604020202020204" pitchFamily="34" charset="0"/>
              <a:buChar char="•"/>
            </a:pPr>
            <a:r>
              <a:rPr lang="en-US" sz="1400" dirty="0" smtClean="0"/>
              <a:t>Addendums to the Tri-Cities Regional Plan and Greater Nebraska Local Plan have been prepared for Norfolk, Columbus, and Scottsbluff.</a:t>
            </a:r>
          </a:p>
          <a:p>
            <a:pPr algn="just"/>
            <a:endParaRPr lang="en-US" sz="1400" dirty="0" smtClean="0"/>
          </a:p>
          <a:p>
            <a:pPr marL="285750" indent="-285750" algn="just">
              <a:buFont typeface="Arial" panose="020B0604020202020204" pitchFamily="34" charset="0"/>
              <a:buChar char="•"/>
            </a:pPr>
            <a:r>
              <a:rPr lang="en-US" sz="1400" dirty="0" smtClean="0"/>
              <a:t>All plans are posted online at dol.nebraska.gov   </a:t>
            </a:r>
          </a:p>
          <a:p>
            <a:pPr marL="285750" indent="-285750" algn="just">
              <a:buFont typeface="Arial" panose="020B0604020202020204" pitchFamily="34" charset="0"/>
              <a:buChar char="•"/>
            </a:pPr>
            <a:endParaRPr lang="en-US" sz="1400" dirty="0"/>
          </a:p>
          <a:p>
            <a:pPr algn="just"/>
            <a:endParaRPr lang="en-US" sz="1400" dirty="0"/>
          </a:p>
          <a:p>
            <a:pPr algn="just"/>
            <a:endParaRPr lang="en-US" sz="1400" dirty="0" smtClean="0"/>
          </a:p>
          <a:p>
            <a:pPr algn="just"/>
            <a:r>
              <a:rPr lang="en-US" sz="1400" dirty="0" smtClean="0"/>
              <a:t>    </a:t>
            </a:r>
            <a:endParaRPr lang="en-US" sz="1400" dirty="0"/>
          </a:p>
        </p:txBody>
      </p:sp>
    </p:spTree>
    <p:extLst>
      <p:ext uri="{BB962C8B-B14F-4D97-AF65-F5344CB8AC3E}">
        <p14:creationId xmlns:p14="http://schemas.microsoft.com/office/powerpoint/2010/main" val="4154460081"/>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867" y="1112919"/>
            <a:ext cx="4621778" cy="388696"/>
          </a:xfrm>
          <a:prstGeom prst="rect">
            <a:avLst/>
          </a:prstGeom>
        </p:spPr>
        <p:txBody>
          <a:bodyPr wrap="none">
            <a:spAutoFit/>
          </a:bodyPr>
          <a:lstStyle/>
          <a:p>
            <a:pPr>
              <a:lnSpc>
                <a:spcPct val="107000"/>
              </a:lnSpc>
            </a:pPr>
            <a:r>
              <a:rPr lang="en-US" b="1" dirty="0" smtClean="0">
                <a:solidFill>
                  <a:srgbClr val="00607F"/>
                </a:solidFill>
                <a:latin typeface="Arial" panose="020B0604020202020204" pitchFamily="34" charset="0"/>
                <a:ea typeface="Calibri" panose="020F0502020204030204" pitchFamily="34" charset="0"/>
                <a:cs typeface="Times New Roman" panose="02020603050405020304" pitchFamily="18" charset="0"/>
              </a:rPr>
              <a:t>Agenda Item: </a:t>
            </a:r>
            <a:r>
              <a:rPr lang="en-US" b="1" dirty="0" smtClean="0">
                <a:solidFill>
                  <a:srgbClr val="BAC033"/>
                </a:solidFill>
                <a:latin typeface="Arial" panose="020B0604020202020204" pitchFamily="34" charset="0"/>
                <a:ea typeface="Calibri" panose="020F0502020204030204" pitchFamily="34" charset="0"/>
                <a:cs typeface="Times New Roman" panose="02020603050405020304" pitchFamily="18" charset="0"/>
              </a:rPr>
              <a:t>#6p, Pages 39-40 and 68 </a:t>
            </a:r>
            <a:r>
              <a:rPr lang="en-US" dirty="0" smtClean="0">
                <a:solidFill>
                  <a:srgbClr val="000000"/>
                </a:solidFill>
                <a:latin typeface="Roboto-Regular"/>
                <a:ea typeface="Calibri" panose="020F0502020204030204" pitchFamily="34" charset="0"/>
                <a:cs typeface="Roboto-Regular"/>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63867" y="343478"/>
            <a:ext cx="5969776" cy="769441"/>
          </a:xfrm>
          <a:prstGeom prst="rect">
            <a:avLst/>
          </a:prstGeom>
        </p:spPr>
        <p:txBody>
          <a:bodyPr wrap="none">
            <a:spAutoFit/>
          </a:bodyPr>
          <a:lstStyle/>
          <a:p>
            <a:r>
              <a:rPr lang="en-US" sz="4400" b="1" dirty="0" smtClean="0">
                <a:solidFill>
                  <a:srgbClr val="BB1F53"/>
                </a:solidFill>
                <a:latin typeface="Montserrat-Bold"/>
                <a:ea typeface="Calibri" panose="020F0502020204030204" pitchFamily="34" charset="0"/>
                <a:cs typeface="Montserrat-Bold"/>
              </a:rPr>
              <a:t>Service Agreement*   </a:t>
            </a:r>
            <a:endParaRPr lang="en-US" sz="4400" dirty="0"/>
          </a:p>
        </p:txBody>
      </p:sp>
      <p:sp>
        <p:nvSpPr>
          <p:cNvPr id="2" name="Rectangle 1"/>
          <p:cNvSpPr/>
          <p:nvPr/>
        </p:nvSpPr>
        <p:spPr>
          <a:xfrm>
            <a:off x="232335" y="1501615"/>
            <a:ext cx="11560271" cy="3970318"/>
          </a:xfrm>
          <a:prstGeom prst="rect">
            <a:avLst/>
          </a:prstGeom>
        </p:spPr>
        <p:txBody>
          <a:bodyPr wrap="square">
            <a:spAutoFit/>
          </a:bodyPr>
          <a:lstStyle/>
          <a:p>
            <a:pPr algn="just"/>
            <a:endParaRPr lang="en-US" sz="1400" dirty="0"/>
          </a:p>
          <a:p>
            <a:pPr algn="just"/>
            <a:r>
              <a:rPr lang="en-US" sz="1400" dirty="0"/>
              <a:t>Background: The N-PACE program at Central Community College offers its first-ever training and education awards in precision agriculture. Program awards include an associate of applied science degree, a diploma, and two special certificates. Students interested in continuing their studies at a four-year college can do so as well through the College’s transfer program. The N-PACE program is now part of Nebraska’s Eligible Training Provider List. WIOA Title 1 participants can now enroll in this program. The administrative entity has drafted a service agreement between the board and the N-PACE program. This agreement is intended to increase coordination and leverage resources between Greater Nebraska and Central Community College. Additionally, a revision to the Tri-Cities Regional Plan has been prepared. A tour of the Central Community College campus is available after lunch. The tour will highlight the N-PACE program. See attached service agreement (page 68</a:t>
            </a:r>
            <a:r>
              <a:rPr lang="en-US" sz="1400" dirty="0" smtClean="0"/>
              <a:t>).</a:t>
            </a:r>
          </a:p>
          <a:p>
            <a:pPr algn="just"/>
            <a:endParaRPr lang="en-US" sz="1400" dirty="0"/>
          </a:p>
          <a:p>
            <a:pPr algn="just"/>
            <a:r>
              <a:rPr lang="en-US" sz="1400" dirty="0"/>
              <a:t>The Strategic Planning Committee has proposed that the GNWDB agree to the terms of the service agreement and add the following line under Postsecondary Credential to the Tri-cities Regional Plan: </a:t>
            </a:r>
            <a:endParaRPr lang="en-US" sz="1400" dirty="0" smtClean="0"/>
          </a:p>
          <a:p>
            <a:pPr algn="just"/>
            <a:endParaRPr lang="en-US" sz="1400" dirty="0"/>
          </a:p>
          <a:p>
            <a:pPr algn="just"/>
            <a:r>
              <a:rPr lang="en-US" sz="1400" dirty="0" smtClean="0"/>
              <a:t>One </a:t>
            </a:r>
            <a:r>
              <a:rPr lang="en-US" sz="1400" dirty="0"/>
              <a:t>opportunity includes a collaborative approach by the local area and Central Community College’s Nebraska Precision Ag Center of Excellence (N-PACE) Program to promote stackable credentials in the agriculture sector and align participant’s skills with industry needs. A service agreement has been established that formalizes this relationship. This program is on Nebraska’s Eligible Training Provider List (ETPL) and is yet another way to expand customer choice when selecting a career. </a:t>
            </a:r>
          </a:p>
          <a:p>
            <a:pPr algn="just"/>
            <a:endParaRPr lang="en-US" sz="1400" dirty="0" smtClean="0"/>
          </a:p>
          <a:p>
            <a:pPr algn="just"/>
            <a:r>
              <a:rPr lang="en-US" sz="1400" dirty="0" smtClean="0"/>
              <a:t>    </a:t>
            </a:r>
            <a:endParaRPr lang="en-US" sz="1400" dirty="0"/>
          </a:p>
        </p:txBody>
      </p:sp>
    </p:spTree>
    <p:extLst>
      <p:ext uri="{BB962C8B-B14F-4D97-AF65-F5344CB8AC3E}">
        <p14:creationId xmlns:p14="http://schemas.microsoft.com/office/powerpoint/2010/main" val="424465332"/>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867" y="1112919"/>
            <a:ext cx="3300904" cy="388696"/>
          </a:xfrm>
          <a:prstGeom prst="rect">
            <a:avLst/>
          </a:prstGeom>
        </p:spPr>
        <p:txBody>
          <a:bodyPr wrap="none">
            <a:spAutoFit/>
          </a:bodyPr>
          <a:lstStyle/>
          <a:p>
            <a:pPr>
              <a:lnSpc>
                <a:spcPct val="107000"/>
              </a:lnSpc>
            </a:pPr>
            <a:r>
              <a:rPr lang="en-US" b="1" dirty="0" smtClean="0">
                <a:solidFill>
                  <a:srgbClr val="00607F"/>
                </a:solidFill>
                <a:latin typeface="Arial" panose="020B0604020202020204" pitchFamily="34" charset="0"/>
                <a:ea typeface="Calibri" panose="020F0502020204030204" pitchFamily="34" charset="0"/>
                <a:cs typeface="Times New Roman" panose="02020603050405020304" pitchFamily="18" charset="0"/>
              </a:rPr>
              <a:t>Agenda Item: </a:t>
            </a:r>
            <a:r>
              <a:rPr lang="en-US" b="1" dirty="0" smtClean="0">
                <a:solidFill>
                  <a:srgbClr val="BAC033"/>
                </a:solidFill>
                <a:latin typeface="Arial" panose="020B0604020202020204" pitchFamily="34" charset="0"/>
                <a:ea typeface="Calibri" panose="020F0502020204030204" pitchFamily="34" charset="0"/>
                <a:cs typeface="Times New Roman" panose="02020603050405020304" pitchFamily="18" charset="0"/>
              </a:rPr>
              <a:t>#6q, Page 61 </a:t>
            </a:r>
            <a:r>
              <a:rPr lang="en-US" dirty="0" smtClean="0">
                <a:solidFill>
                  <a:srgbClr val="000000"/>
                </a:solidFill>
                <a:latin typeface="Roboto-Regular"/>
                <a:ea typeface="Calibri" panose="020F0502020204030204" pitchFamily="34" charset="0"/>
                <a:cs typeface="Roboto-Regular"/>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63867" y="343478"/>
            <a:ext cx="11636519" cy="769441"/>
          </a:xfrm>
          <a:prstGeom prst="rect">
            <a:avLst/>
          </a:prstGeom>
        </p:spPr>
        <p:txBody>
          <a:bodyPr wrap="none">
            <a:spAutoFit/>
          </a:bodyPr>
          <a:lstStyle/>
          <a:p>
            <a:r>
              <a:rPr lang="en-US" sz="4400" b="1" dirty="0" smtClean="0">
                <a:solidFill>
                  <a:srgbClr val="BB1F53"/>
                </a:solidFill>
                <a:latin typeface="Montserrat-Bold"/>
                <a:ea typeface="Calibri" panose="020F0502020204030204" pitchFamily="34" charset="0"/>
                <a:cs typeface="Montserrat-Bold"/>
              </a:rPr>
              <a:t>Sector Strategies/ Industry Partnerships   </a:t>
            </a:r>
            <a:endParaRPr lang="en-US" sz="4400" dirty="0"/>
          </a:p>
        </p:txBody>
      </p:sp>
      <p:sp>
        <p:nvSpPr>
          <p:cNvPr id="2" name="Rectangle 1"/>
          <p:cNvSpPr/>
          <p:nvPr/>
        </p:nvSpPr>
        <p:spPr>
          <a:xfrm>
            <a:off x="232335" y="1501615"/>
            <a:ext cx="11560271" cy="2462213"/>
          </a:xfrm>
          <a:prstGeom prst="rect">
            <a:avLst/>
          </a:prstGeom>
        </p:spPr>
        <p:txBody>
          <a:bodyPr wrap="square">
            <a:spAutoFit/>
          </a:bodyPr>
          <a:lstStyle/>
          <a:p>
            <a:pPr algn="just"/>
            <a:endParaRPr lang="en-US" sz="1400" dirty="0"/>
          </a:p>
          <a:p>
            <a:pPr marL="285750" indent="-285750" algn="just">
              <a:buFont typeface="Arial" panose="020B0604020202020204" pitchFamily="34" charset="0"/>
              <a:buChar char="•"/>
            </a:pPr>
            <a:r>
              <a:rPr lang="en-US" sz="1400" dirty="0" smtClean="0"/>
              <a:t>Central Nebraska Manufacturing Industry Partnership </a:t>
            </a:r>
            <a:r>
              <a:rPr lang="en-US" sz="1400" b="1" dirty="0" smtClean="0"/>
              <a:t>launched</a:t>
            </a:r>
            <a:r>
              <a:rPr lang="en-US" sz="1400" dirty="0" smtClean="0"/>
              <a:t> August 17</a:t>
            </a:r>
            <a:r>
              <a:rPr lang="en-US" sz="1400" baseline="30000" dirty="0" smtClean="0"/>
              <a:t>th</a:t>
            </a:r>
            <a:r>
              <a:rPr lang="en-US" sz="1400" dirty="0" smtClean="0"/>
              <a:t> (Kearney, Grand Island, Hastings, Holdrege, &amp; </a:t>
            </a:r>
            <a:r>
              <a:rPr lang="en-US" sz="1400" dirty="0" err="1" smtClean="0"/>
              <a:t>Alda</a:t>
            </a:r>
            <a:r>
              <a:rPr lang="en-US" sz="1400" dirty="0"/>
              <a:t>)</a:t>
            </a:r>
            <a:r>
              <a:rPr lang="en-US" sz="1400" dirty="0" smtClean="0"/>
              <a:t>. </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smtClean="0"/>
              <a:t>Southeast – Triangular from Nebraska City, Beatrice to Falls City – Public Sector Training – September 26 in Nebraska City </a:t>
            </a:r>
            <a:endParaRPr lang="en-US" sz="1400" dirty="0"/>
          </a:p>
          <a:p>
            <a:pPr marL="285750" indent="-285750" algn="just">
              <a:buFont typeface="Arial" panose="020B0604020202020204" pitchFamily="34" charset="0"/>
              <a:buChar char="•"/>
            </a:pPr>
            <a:endParaRPr lang="en-US" sz="1400" dirty="0" smtClean="0"/>
          </a:p>
          <a:p>
            <a:pPr marL="285750" indent="-285750" algn="just">
              <a:buFont typeface="Arial" panose="020B0604020202020204" pitchFamily="34" charset="0"/>
              <a:buChar char="•"/>
            </a:pPr>
            <a:r>
              <a:rPr lang="en-US" sz="1400" dirty="0" smtClean="0"/>
              <a:t>Northeast – Columbus with a 45 mile radius around Columbus – Public Sector Training – September 27</a:t>
            </a:r>
            <a:r>
              <a:rPr lang="en-US" sz="1400" baseline="30000" dirty="0" smtClean="0"/>
              <a:t>th</a:t>
            </a:r>
            <a:r>
              <a:rPr lang="en-US" sz="1400" dirty="0" smtClean="0"/>
              <a:t> in Columbus</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smtClean="0"/>
              <a:t>Panhandle - On hold (Scottsbluff, Alliance, Kimball &amp; Bridgeport) </a:t>
            </a:r>
          </a:p>
          <a:p>
            <a:pPr algn="just"/>
            <a:endParaRPr lang="en-US" sz="1400" dirty="0"/>
          </a:p>
          <a:p>
            <a:pPr algn="just"/>
            <a:endParaRPr lang="en-US" sz="1400" dirty="0" smtClean="0"/>
          </a:p>
          <a:p>
            <a:pPr algn="just"/>
            <a:r>
              <a:rPr lang="en-US" sz="1400" dirty="0" smtClean="0"/>
              <a:t>    </a:t>
            </a:r>
            <a:endParaRPr lang="en-US" sz="1400" dirty="0"/>
          </a:p>
        </p:txBody>
      </p:sp>
    </p:spTree>
    <p:extLst>
      <p:ext uri="{BB962C8B-B14F-4D97-AF65-F5344CB8AC3E}">
        <p14:creationId xmlns:p14="http://schemas.microsoft.com/office/powerpoint/2010/main" val="587124196"/>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867" y="1112919"/>
            <a:ext cx="3236848" cy="388696"/>
          </a:xfrm>
          <a:prstGeom prst="rect">
            <a:avLst/>
          </a:prstGeom>
        </p:spPr>
        <p:txBody>
          <a:bodyPr wrap="none">
            <a:spAutoFit/>
          </a:bodyPr>
          <a:lstStyle/>
          <a:p>
            <a:pPr>
              <a:lnSpc>
                <a:spcPct val="107000"/>
              </a:lnSpc>
            </a:pPr>
            <a:r>
              <a:rPr lang="en-US" b="1" dirty="0" smtClean="0">
                <a:solidFill>
                  <a:srgbClr val="00607F"/>
                </a:solidFill>
                <a:latin typeface="Arial" panose="020B0604020202020204" pitchFamily="34" charset="0"/>
                <a:ea typeface="Calibri" panose="020F0502020204030204" pitchFamily="34" charset="0"/>
                <a:cs typeface="Times New Roman" panose="02020603050405020304" pitchFamily="18" charset="0"/>
              </a:rPr>
              <a:t>Agenda Item: </a:t>
            </a:r>
            <a:r>
              <a:rPr lang="en-US" b="1" dirty="0" smtClean="0">
                <a:solidFill>
                  <a:srgbClr val="BAC033"/>
                </a:solidFill>
                <a:latin typeface="Arial" panose="020B0604020202020204" pitchFamily="34" charset="0"/>
                <a:ea typeface="Calibri" panose="020F0502020204030204" pitchFamily="34" charset="0"/>
                <a:cs typeface="Times New Roman" panose="02020603050405020304" pitchFamily="18" charset="0"/>
              </a:rPr>
              <a:t>#6r, Page 63 </a:t>
            </a:r>
            <a:r>
              <a:rPr lang="en-US" dirty="0" smtClean="0">
                <a:solidFill>
                  <a:srgbClr val="000000"/>
                </a:solidFill>
                <a:latin typeface="Roboto-Regular"/>
                <a:ea typeface="Calibri" panose="020F0502020204030204" pitchFamily="34" charset="0"/>
                <a:cs typeface="Roboto-Regular"/>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63867" y="343478"/>
            <a:ext cx="8906605" cy="769441"/>
          </a:xfrm>
          <a:prstGeom prst="rect">
            <a:avLst/>
          </a:prstGeom>
        </p:spPr>
        <p:txBody>
          <a:bodyPr wrap="none">
            <a:spAutoFit/>
          </a:bodyPr>
          <a:lstStyle/>
          <a:p>
            <a:r>
              <a:rPr lang="en-US" sz="4400" b="1" dirty="0" smtClean="0">
                <a:solidFill>
                  <a:srgbClr val="BB1F53"/>
                </a:solidFill>
                <a:latin typeface="Montserrat-Bold"/>
                <a:ea typeface="Calibri" panose="020F0502020204030204" pitchFamily="34" charset="0"/>
                <a:cs typeface="Montserrat-Bold"/>
              </a:rPr>
              <a:t>Executive Committee Updates    </a:t>
            </a:r>
            <a:endParaRPr lang="en-US" sz="4400" dirty="0"/>
          </a:p>
        </p:txBody>
      </p:sp>
      <p:sp>
        <p:nvSpPr>
          <p:cNvPr id="2" name="Rectangle 1"/>
          <p:cNvSpPr/>
          <p:nvPr/>
        </p:nvSpPr>
        <p:spPr>
          <a:xfrm>
            <a:off x="232335" y="1501615"/>
            <a:ext cx="11560271" cy="954107"/>
          </a:xfrm>
          <a:prstGeom prst="rect">
            <a:avLst/>
          </a:prstGeom>
        </p:spPr>
        <p:txBody>
          <a:bodyPr wrap="square">
            <a:spAutoFit/>
          </a:bodyPr>
          <a:lstStyle/>
          <a:p>
            <a:pPr algn="just"/>
            <a:endParaRPr lang="en-US" sz="1400" dirty="0"/>
          </a:p>
          <a:p>
            <a:pPr algn="just"/>
            <a:endParaRPr lang="en-US" sz="1400" dirty="0"/>
          </a:p>
          <a:p>
            <a:pPr algn="just"/>
            <a:endParaRPr lang="en-US" sz="1400" dirty="0" smtClean="0"/>
          </a:p>
          <a:p>
            <a:pPr algn="just"/>
            <a:r>
              <a:rPr lang="en-US" sz="1400" dirty="0" smtClean="0"/>
              <a:t>    </a:t>
            </a:r>
            <a:endParaRPr lang="en-US" sz="1400" dirty="0"/>
          </a:p>
        </p:txBody>
      </p:sp>
      <p:pic>
        <p:nvPicPr>
          <p:cNvPr id="4" name="Picture 3"/>
          <p:cNvPicPr>
            <a:picLocks noChangeAspect="1"/>
          </p:cNvPicPr>
          <p:nvPr/>
        </p:nvPicPr>
        <p:blipFill>
          <a:blip r:embed="rId2"/>
          <a:stretch>
            <a:fillRect/>
          </a:stretch>
        </p:blipFill>
        <p:spPr>
          <a:xfrm>
            <a:off x="263867" y="1618265"/>
            <a:ext cx="7067550" cy="2990850"/>
          </a:xfrm>
          <a:prstGeom prst="rect">
            <a:avLst/>
          </a:prstGeom>
        </p:spPr>
      </p:pic>
    </p:spTree>
    <p:extLst>
      <p:ext uri="{BB962C8B-B14F-4D97-AF65-F5344CB8AC3E}">
        <p14:creationId xmlns:p14="http://schemas.microsoft.com/office/powerpoint/2010/main" val="3297872724"/>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l="5757" r="824" b="19997"/>
          <a:stretch/>
        </p:blipFill>
        <p:spPr>
          <a:xfrm>
            <a:off x="-19051" y="-87538"/>
            <a:ext cx="12211051" cy="6945538"/>
          </a:xfrm>
          <a:prstGeom prst="rect">
            <a:avLst/>
          </a:prstGeom>
        </p:spPr>
      </p:pic>
      <p:sp>
        <p:nvSpPr>
          <p:cNvPr id="6" name="TextBox 5"/>
          <p:cNvSpPr txBox="1"/>
          <p:nvPr/>
        </p:nvSpPr>
        <p:spPr>
          <a:xfrm>
            <a:off x="4801313" y="3933714"/>
            <a:ext cx="7277100" cy="830997"/>
          </a:xfrm>
          <a:prstGeom prst="rect">
            <a:avLst/>
          </a:prstGeom>
          <a:noFill/>
        </p:spPr>
        <p:txBody>
          <a:bodyPr wrap="square" rtlCol="0">
            <a:spAutoFit/>
          </a:bodyPr>
          <a:lstStyle/>
          <a:p>
            <a:pPr algn="r" defTabSz="914400"/>
            <a:r>
              <a:rPr lang="en-US" sz="2400" b="1" dirty="0">
                <a:solidFill>
                  <a:schemeClr val="bg1"/>
                </a:solidFill>
                <a:latin typeface="Arial" panose="020B0604020202020204" pitchFamily="34" charset="0"/>
                <a:ea typeface="Calibri" panose="020F0502020204030204" pitchFamily="34" charset="0"/>
              </a:rPr>
              <a:t>GREATER </a:t>
            </a:r>
            <a:r>
              <a:rPr lang="en-US" sz="2400" b="1" dirty="0" smtClean="0">
                <a:solidFill>
                  <a:schemeClr val="bg1"/>
                </a:solidFill>
                <a:latin typeface="Arial" panose="020B0604020202020204" pitchFamily="34" charset="0"/>
                <a:ea typeface="Calibri" panose="020F0502020204030204" pitchFamily="34" charset="0"/>
              </a:rPr>
              <a:t>NEBRASKA </a:t>
            </a:r>
          </a:p>
          <a:p>
            <a:pPr algn="r" defTabSz="914400"/>
            <a:r>
              <a:rPr lang="en-US" sz="2400" b="1" dirty="0" smtClean="0">
                <a:solidFill>
                  <a:schemeClr val="bg1"/>
                </a:solidFill>
                <a:latin typeface="Arial" panose="020B0604020202020204" pitchFamily="34" charset="0"/>
                <a:ea typeface="Calibri" panose="020F0502020204030204" pitchFamily="34" charset="0"/>
              </a:rPr>
              <a:t>WORKFORCE </a:t>
            </a:r>
            <a:r>
              <a:rPr lang="en-US" sz="2400" b="1" dirty="0">
                <a:solidFill>
                  <a:schemeClr val="bg1"/>
                </a:solidFill>
                <a:latin typeface="Arial" panose="020B0604020202020204" pitchFamily="34" charset="0"/>
                <a:ea typeface="Calibri" panose="020F0502020204030204" pitchFamily="34" charset="0"/>
              </a:rPr>
              <a:t>DEVELOPMENT </a:t>
            </a:r>
            <a:r>
              <a:rPr lang="en-US" sz="2400" b="1" dirty="0" smtClean="0">
                <a:solidFill>
                  <a:schemeClr val="bg1"/>
                </a:solidFill>
                <a:latin typeface="Arial" panose="020B0604020202020204" pitchFamily="34" charset="0"/>
                <a:ea typeface="Calibri" panose="020F0502020204030204" pitchFamily="34" charset="0"/>
              </a:rPr>
              <a:t>BOARD</a:t>
            </a:r>
            <a:endParaRPr lang="en-US" sz="2400" b="1" dirty="0">
              <a:solidFill>
                <a:schemeClr val="bg1"/>
              </a:solidFill>
              <a:latin typeface="Arial" panose="020B0604020202020204" pitchFamily="34" charset="0"/>
              <a:ea typeface="Calibri" panose="020F0502020204030204" pitchFamily="34" charset="0"/>
            </a:endParaRPr>
          </a:p>
        </p:txBody>
      </p:sp>
      <p:sp>
        <p:nvSpPr>
          <p:cNvPr id="7" name="TextBox 6"/>
          <p:cNvSpPr txBox="1"/>
          <p:nvPr/>
        </p:nvSpPr>
        <p:spPr>
          <a:xfrm>
            <a:off x="304800" y="1918561"/>
            <a:ext cx="4203700" cy="769441"/>
          </a:xfrm>
          <a:prstGeom prst="rect">
            <a:avLst/>
          </a:prstGeom>
          <a:noFill/>
        </p:spPr>
        <p:txBody>
          <a:bodyPr wrap="square" rtlCol="0">
            <a:spAutoFit/>
          </a:bodyPr>
          <a:lstStyle/>
          <a:p>
            <a:pPr algn="r" defTabSz="914400"/>
            <a:r>
              <a:rPr lang="en-US" sz="4400" b="1" dirty="0">
                <a:solidFill>
                  <a:schemeClr val="bg1"/>
                </a:solidFill>
                <a:latin typeface="Montserrat-Bold"/>
                <a:ea typeface="Calibri" panose="020F0502020204030204" pitchFamily="34" charset="0"/>
                <a:cs typeface="Montserrat-Bold"/>
              </a:rPr>
              <a:t>Innovation</a:t>
            </a:r>
          </a:p>
        </p:txBody>
      </p:sp>
      <p:sp>
        <p:nvSpPr>
          <p:cNvPr id="2" name="Rectangle 1"/>
          <p:cNvSpPr/>
          <p:nvPr/>
        </p:nvSpPr>
        <p:spPr>
          <a:xfrm>
            <a:off x="5801818" y="1918561"/>
            <a:ext cx="3413114" cy="769441"/>
          </a:xfrm>
          <a:prstGeom prst="rect">
            <a:avLst/>
          </a:prstGeom>
        </p:spPr>
        <p:txBody>
          <a:bodyPr wrap="none">
            <a:spAutoFit/>
          </a:bodyPr>
          <a:lstStyle/>
          <a:p>
            <a:pPr defTabSz="914400"/>
            <a:r>
              <a:rPr lang="en-US" sz="4400" b="1" dirty="0">
                <a:solidFill>
                  <a:srgbClr val="BB1F53"/>
                </a:solidFill>
                <a:latin typeface="Montserrat-Bold"/>
                <a:ea typeface="Calibri" panose="020F0502020204030204" pitchFamily="34" charset="0"/>
                <a:cs typeface="Montserrat-Bold"/>
              </a:rPr>
              <a:t>Opportunity</a:t>
            </a:r>
          </a:p>
        </p:txBody>
      </p:sp>
      <p:pic>
        <p:nvPicPr>
          <p:cNvPr id="8" name="Picture 7" descr="AJC Tagline"/>
          <p:cNvPicPr/>
          <p:nvPr/>
        </p:nvPicPr>
        <p:blipFill>
          <a:blip r:embed="rId4">
            <a:extLst>
              <a:ext uri="{28A0092B-C50C-407E-A947-70E740481C1C}">
                <a14:useLocalDpi xmlns:a14="http://schemas.microsoft.com/office/drawing/2010/main" val="0"/>
              </a:ext>
            </a:extLst>
          </a:blip>
          <a:srcRect/>
          <a:stretch>
            <a:fillRect/>
          </a:stretch>
        </p:blipFill>
        <p:spPr bwMode="auto">
          <a:xfrm>
            <a:off x="8354138" y="4911009"/>
            <a:ext cx="3724275" cy="228600"/>
          </a:xfrm>
          <a:prstGeom prst="rect">
            <a:avLst/>
          </a:prstGeom>
          <a:noFill/>
          <a:ln>
            <a:noFill/>
          </a:ln>
        </p:spPr>
      </p:pic>
      <p:sp>
        <p:nvSpPr>
          <p:cNvPr id="3" name="Rectangle 2"/>
          <p:cNvSpPr/>
          <p:nvPr/>
        </p:nvSpPr>
        <p:spPr>
          <a:xfrm>
            <a:off x="8522213" y="5393074"/>
            <a:ext cx="2662908" cy="461665"/>
          </a:xfrm>
          <a:prstGeom prst="rect">
            <a:avLst/>
          </a:prstGeom>
        </p:spPr>
        <p:txBody>
          <a:bodyPr wrap="none">
            <a:spAutoFit/>
          </a:bodyPr>
          <a:lstStyle/>
          <a:p>
            <a:r>
              <a:rPr lang="en-US" sz="1200" b="1" dirty="0" smtClean="0">
                <a:solidFill>
                  <a:schemeClr val="bg1"/>
                </a:solidFill>
                <a:latin typeface="Arial" panose="020B0604020202020204" pitchFamily="34" charset="0"/>
              </a:rPr>
              <a:t>NEXT MEETING: January 18, 2018</a:t>
            </a:r>
          </a:p>
          <a:p>
            <a:r>
              <a:rPr lang="en-US" sz="1200" b="1" dirty="0" smtClean="0">
                <a:solidFill>
                  <a:schemeClr val="bg1"/>
                </a:solidFill>
                <a:latin typeface="Arial" panose="020B0604020202020204" pitchFamily="34" charset="0"/>
              </a:rPr>
              <a:t>BROKEN BOW </a:t>
            </a:r>
            <a:endParaRPr lang="en-US" sz="1200" dirty="0"/>
          </a:p>
        </p:txBody>
      </p:sp>
    </p:spTree>
    <p:extLst>
      <p:ext uri="{BB962C8B-B14F-4D97-AF65-F5344CB8AC3E}">
        <p14:creationId xmlns:p14="http://schemas.microsoft.com/office/powerpoint/2010/main" val="3771403588"/>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2500" b="12708"/>
          <a:stretch/>
        </p:blipFill>
        <p:spPr>
          <a:xfrm>
            <a:off x="-33961" y="0"/>
            <a:ext cx="12225961" cy="6858000"/>
          </a:xfrm>
          <a:prstGeom prst="rect">
            <a:avLst/>
          </a:prstGeom>
        </p:spPr>
      </p:pic>
      <p:sp>
        <p:nvSpPr>
          <p:cNvPr id="7" name="TextBox 6"/>
          <p:cNvSpPr txBox="1"/>
          <p:nvPr/>
        </p:nvSpPr>
        <p:spPr>
          <a:xfrm>
            <a:off x="4511603" y="1208485"/>
            <a:ext cx="7277100" cy="646331"/>
          </a:xfrm>
          <a:prstGeom prst="rect">
            <a:avLst/>
          </a:prstGeom>
          <a:noFill/>
        </p:spPr>
        <p:txBody>
          <a:bodyPr wrap="square" rtlCol="0">
            <a:spAutoFit/>
          </a:bodyPr>
          <a:lstStyle/>
          <a:p>
            <a:pPr algn="r" defTabSz="914400"/>
            <a:r>
              <a:rPr lang="en-US" sz="2400" b="1" dirty="0" smtClean="0">
                <a:solidFill>
                  <a:schemeClr val="bg1"/>
                </a:solidFill>
                <a:latin typeface="Arial" panose="020B0604020202020204" pitchFamily="34" charset="0"/>
                <a:ea typeface="Calibri" panose="020F0502020204030204" pitchFamily="34" charset="0"/>
              </a:rPr>
              <a:t>CHIEF ELECTED OFFICALS BOARD</a:t>
            </a:r>
          </a:p>
          <a:p>
            <a:pPr algn="r" defTabSz="914400"/>
            <a:r>
              <a:rPr lang="en-US" sz="1100" b="1" dirty="0" smtClean="0">
                <a:solidFill>
                  <a:schemeClr val="bg1"/>
                </a:solidFill>
                <a:latin typeface="Arial" panose="020B0604020202020204" pitchFamily="34" charset="0"/>
                <a:ea typeface="Calibri" panose="020F0502020204030204" pitchFamily="34" charset="0"/>
              </a:rPr>
              <a:t>Central Community College - Hastings</a:t>
            </a:r>
          </a:p>
        </p:txBody>
      </p:sp>
      <p:pic>
        <p:nvPicPr>
          <p:cNvPr id="8" name="Picture 7" descr="AJC Tagline"/>
          <p:cNvPicPr/>
          <p:nvPr/>
        </p:nvPicPr>
        <p:blipFill>
          <a:blip r:embed="rId3">
            <a:extLst>
              <a:ext uri="{28A0092B-C50C-407E-A947-70E740481C1C}">
                <a14:useLocalDpi xmlns:a14="http://schemas.microsoft.com/office/drawing/2010/main" val="0"/>
              </a:ext>
            </a:extLst>
          </a:blip>
          <a:srcRect/>
          <a:stretch>
            <a:fillRect/>
          </a:stretch>
        </p:blipFill>
        <p:spPr bwMode="auto">
          <a:xfrm>
            <a:off x="7918204" y="697692"/>
            <a:ext cx="3724275" cy="228600"/>
          </a:xfrm>
          <a:prstGeom prst="rect">
            <a:avLst/>
          </a:prstGeom>
          <a:noFill/>
          <a:ln>
            <a:noFill/>
          </a:ln>
        </p:spPr>
      </p:pic>
      <p:sp>
        <p:nvSpPr>
          <p:cNvPr id="9" name="Rectangle 8"/>
          <p:cNvSpPr/>
          <p:nvPr/>
        </p:nvSpPr>
        <p:spPr>
          <a:xfrm>
            <a:off x="10531767" y="6241255"/>
            <a:ext cx="1414170" cy="276999"/>
          </a:xfrm>
          <a:prstGeom prst="rect">
            <a:avLst/>
          </a:prstGeom>
        </p:spPr>
        <p:txBody>
          <a:bodyPr wrap="none">
            <a:spAutoFit/>
          </a:bodyPr>
          <a:lstStyle/>
          <a:p>
            <a:r>
              <a:rPr lang="en-US" sz="1200" b="1" dirty="0" smtClean="0">
                <a:solidFill>
                  <a:schemeClr val="bg1"/>
                </a:solidFill>
                <a:latin typeface="Arial" panose="020B0604020202020204" pitchFamily="34" charset="0"/>
              </a:rPr>
              <a:t>October 26, 2017</a:t>
            </a:r>
            <a:endParaRPr lang="en-US" sz="1200" dirty="0"/>
          </a:p>
        </p:txBody>
      </p:sp>
    </p:spTree>
    <p:extLst>
      <p:ext uri="{BB962C8B-B14F-4D97-AF65-F5344CB8AC3E}">
        <p14:creationId xmlns:p14="http://schemas.microsoft.com/office/powerpoint/2010/main" val="3441569357"/>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867" y="2895376"/>
            <a:ext cx="3621504" cy="388696"/>
          </a:xfrm>
          <a:prstGeom prst="rect">
            <a:avLst/>
          </a:prstGeom>
        </p:spPr>
        <p:txBody>
          <a:bodyPr wrap="none">
            <a:spAutoFit/>
          </a:bodyPr>
          <a:lstStyle/>
          <a:p>
            <a:pPr>
              <a:lnSpc>
                <a:spcPct val="107000"/>
              </a:lnSpc>
            </a:pPr>
            <a:r>
              <a:rPr lang="en-US" b="1" dirty="0" smtClean="0">
                <a:solidFill>
                  <a:srgbClr val="00607F"/>
                </a:solidFill>
                <a:latin typeface="Arial" panose="020B0604020202020204" pitchFamily="34" charset="0"/>
                <a:ea typeface="Calibri" panose="020F0502020204030204" pitchFamily="34" charset="0"/>
                <a:cs typeface="Times New Roman" panose="02020603050405020304" pitchFamily="18" charset="0"/>
              </a:rPr>
              <a:t>Agenda Item: </a:t>
            </a:r>
            <a:r>
              <a:rPr lang="en-US" b="1" dirty="0">
                <a:solidFill>
                  <a:srgbClr val="BAC033"/>
                </a:solidFill>
                <a:latin typeface="Arial" panose="020B0604020202020204" pitchFamily="34" charset="0"/>
                <a:ea typeface="Calibri" panose="020F0502020204030204" pitchFamily="34" charset="0"/>
                <a:cs typeface="Times New Roman" panose="02020603050405020304" pitchFamily="18" charset="0"/>
              </a:rPr>
              <a:t>#4</a:t>
            </a:r>
            <a:r>
              <a:rPr lang="en-US" b="1" dirty="0" smtClean="0">
                <a:solidFill>
                  <a:srgbClr val="BAC033"/>
                </a:solidFill>
                <a:latin typeface="Arial" panose="020B0604020202020204" pitchFamily="34" charset="0"/>
                <a:ea typeface="Calibri" panose="020F0502020204030204" pitchFamily="34" charset="0"/>
                <a:cs typeface="Times New Roman" panose="02020603050405020304" pitchFamily="18" charset="0"/>
              </a:rPr>
              <a:t>, Pages 27-32 </a:t>
            </a:r>
            <a:r>
              <a:rPr lang="en-US" dirty="0" smtClean="0">
                <a:solidFill>
                  <a:srgbClr val="000000"/>
                </a:solidFill>
                <a:latin typeface="Roboto-Regular"/>
                <a:ea typeface="Calibri" panose="020F0502020204030204" pitchFamily="34" charset="0"/>
                <a:cs typeface="Roboto-Regular"/>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63867" y="1983092"/>
            <a:ext cx="6143028" cy="769441"/>
          </a:xfrm>
          <a:prstGeom prst="rect">
            <a:avLst/>
          </a:prstGeom>
        </p:spPr>
        <p:txBody>
          <a:bodyPr wrap="none">
            <a:spAutoFit/>
          </a:bodyPr>
          <a:lstStyle/>
          <a:p>
            <a:r>
              <a:rPr lang="en-US" sz="4400" b="1" dirty="0" smtClean="0">
                <a:solidFill>
                  <a:srgbClr val="BB1F53"/>
                </a:solidFill>
                <a:latin typeface="Montserrat-Bold"/>
                <a:ea typeface="Calibri" panose="020F0502020204030204" pitchFamily="34" charset="0"/>
                <a:cs typeface="Montserrat-Bold"/>
              </a:rPr>
              <a:t>Approval of Minutes*  </a:t>
            </a:r>
            <a:endParaRPr lang="en-US" sz="4400" dirty="0"/>
          </a:p>
        </p:txBody>
      </p:sp>
    </p:spTree>
    <p:extLst>
      <p:ext uri="{BB962C8B-B14F-4D97-AF65-F5344CB8AC3E}">
        <p14:creationId xmlns:p14="http://schemas.microsoft.com/office/powerpoint/2010/main" val="272897728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867" y="2895376"/>
            <a:ext cx="3621504" cy="373757"/>
          </a:xfrm>
          <a:prstGeom prst="rect">
            <a:avLst/>
          </a:prstGeom>
        </p:spPr>
        <p:txBody>
          <a:bodyPr wrap="none">
            <a:spAutoFit/>
          </a:bodyPr>
          <a:lstStyle/>
          <a:p>
            <a:pPr>
              <a:lnSpc>
                <a:spcPct val="107000"/>
              </a:lnSpc>
            </a:pPr>
            <a:r>
              <a:rPr lang="en-US" b="1" dirty="0" smtClean="0">
                <a:solidFill>
                  <a:srgbClr val="00607F"/>
                </a:solidFill>
                <a:latin typeface="Arial" panose="020B0604020202020204" pitchFamily="34" charset="0"/>
                <a:ea typeface="Calibri" panose="020F0502020204030204" pitchFamily="34" charset="0"/>
                <a:cs typeface="Times New Roman" panose="02020603050405020304" pitchFamily="18" charset="0"/>
              </a:rPr>
              <a:t>Agenda Item: </a:t>
            </a:r>
            <a:r>
              <a:rPr lang="en-US" b="1" dirty="0">
                <a:solidFill>
                  <a:srgbClr val="BAC033"/>
                </a:solidFill>
                <a:latin typeface="Arial" panose="020B0604020202020204" pitchFamily="34" charset="0"/>
                <a:ea typeface="Calibri" panose="020F0502020204030204" pitchFamily="34" charset="0"/>
                <a:cs typeface="Times New Roman" panose="02020603050405020304" pitchFamily="18" charset="0"/>
              </a:rPr>
              <a:t>#4</a:t>
            </a:r>
            <a:r>
              <a:rPr lang="en-US" b="1" dirty="0" smtClean="0">
                <a:solidFill>
                  <a:srgbClr val="BAC033"/>
                </a:solidFill>
                <a:latin typeface="Arial" panose="020B0604020202020204" pitchFamily="34" charset="0"/>
                <a:ea typeface="Calibri" panose="020F0502020204030204" pitchFamily="34" charset="0"/>
                <a:cs typeface="Times New Roman" panose="02020603050405020304" pitchFamily="18" charset="0"/>
              </a:rPr>
              <a:t>, Pages 16-21 </a:t>
            </a:r>
            <a:r>
              <a:rPr lang="en-US" dirty="0" smtClean="0">
                <a:solidFill>
                  <a:srgbClr val="000000"/>
                </a:solidFill>
                <a:latin typeface="Roboto-Regular"/>
                <a:ea typeface="Calibri" panose="020F0502020204030204" pitchFamily="34" charset="0"/>
                <a:cs typeface="Roboto-Regular"/>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63867" y="1983092"/>
            <a:ext cx="6143028" cy="769441"/>
          </a:xfrm>
          <a:prstGeom prst="rect">
            <a:avLst/>
          </a:prstGeom>
        </p:spPr>
        <p:txBody>
          <a:bodyPr wrap="none">
            <a:spAutoFit/>
          </a:bodyPr>
          <a:lstStyle/>
          <a:p>
            <a:r>
              <a:rPr lang="en-US" sz="4400" b="1" dirty="0" smtClean="0">
                <a:solidFill>
                  <a:srgbClr val="BB1F53"/>
                </a:solidFill>
                <a:latin typeface="Montserrat-Bold"/>
                <a:ea typeface="Calibri" panose="020F0502020204030204" pitchFamily="34" charset="0"/>
                <a:cs typeface="Montserrat-Bold"/>
              </a:rPr>
              <a:t>Approval of Minutes*  </a:t>
            </a:r>
            <a:endParaRPr lang="en-US" sz="4400" dirty="0"/>
          </a:p>
        </p:txBody>
      </p:sp>
    </p:spTree>
    <p:extLst>
      <p:ext uri="{BB962C8B-B14F-4D97-AF65-F5344CB8AC3E}">
        <p14:creationId xmlns:p14="http://schemas.microsoft.com/office/powerpoint/2010/main" val="410802792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7541" y="2634186"/>
            <a:ext cx="2287806" cy="388696"/>
          </a:xfrm>
          <a:prstGeom prst="rect">
            <a:avLst/>
          </a:prstGeom>
        </p:spPr>
        <p:txBody>
          <a:bodyPr wrap="none">
            <a:spAutoFit/>
          </a:bodyPr>
          <a:lstStyle/>
          <a:p>
            <a:pPr>
              <a:lnSpc>
                <a:spcPct val="107000"/>
              </a:lnSpc>
            </a:pPr>
            <a:r>
              <a:rPr lang="en-US" b="1" dirty="0" smtClean="0">
                <a:solidFill>
                  <a:srgbClr val="00607F"/>
                </a:solidFill>
                <a:latin typeface="Arial" panose="020B0604020202020204" pitchFamily="34" charset="0"/>
                <a:ea typeface="Calibri" panose="020F0502020204030204" pitchFamily="34" charset="0"/>
                <a:cs typeface="Times New Roman" panose="02020603050405020304" pitchFamily="18" charset="0"/>
              </a:rPr>
              <a:t>Agenda Item: </a:t>
            </a:r>
            <a:r>
              <a:rPr lang="en-US" b="1" dirty="0" smtClean="0">
                <a:solidFill>
                  <a:srgbClr val="BAC033"/>
                </a:solidFill>
                <a:latin typeface="Arial" panose="020B0604020202020204" pitchFamily="34" charset="0"/>
                <a:ea typeface="Calibri" panose="020F0502020204030204" pitchFamily="34" charset="0"/>
                <a:cs typeface="Times New Roman" panose="02020603050405020304" pitchFamily="18" charset="0"/>
              </a:rPr>
              <a:t>#6s </a:t>
            </a:r>
            <a:r>
              <a:rPr lang="en-US" dirty="0" smtClean="0">
                <a:solidFill>
                  <a:srgbClr val="000000"/>
                </a:solidFill>
                <a:latin typeface="Roboto-Regular"/>
                <a:ea typeface="Calibri" panose="020F0502020204030204" pitchFamily="34" charset="0"/>
                <a:cs typeface="Roboto-Regular"/>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57541" y="1034593"/>
            <a:ext cx="10921451" cy="1446550"/>
          </a:xfrm>
          <a:prstGeom prst="rect">
            <a:avLst/>
          </a:prstGeom>
        </p:spPr>
        <p:txBody>
          <a:bodyPr wrap="none">
            <a:spAutoFit/>
          </a:bodyPr>
          <a:lstStyle/>
          <a:p>
            <a:r>
              <a:rPr lang="en-US" sz="4400" b="1" dirty="0" smtClean="0">
                <a:solidFill>
                  <a:srgbClr val="BB1F53"/>
                </a:solidFill>
                <a:latin typeface="Montserrat-Bold"/>
                <a:ea typeface="Calibri" panose="020F0502020204030204" pitchFamily="34" charset="0"/>
                <a:cs typeface="Montserrat-Bold"/>
              </a:rPr>
              <a:t>National Association of County Officials</a:t>
            </a:r>
          </a:p>
          <a:p>
            <a:r>
              <a:rPr lang="en-US" sz="4400" b="1" dirty="0" smtClean="0">
                <a:solidFill>
                  <a:srgbClr val="BB1F53"/>
                </a:solidFill>
                <a:latin typeface="Montserrat-Bold"/>
                <a:ea typeface="Calibri" panose="020F0502020204030204" pitchFamily="34" charset="0"/>
                <a:cs typeface="Montserrat-Bold"/>
              </a:rPr>
              <a:t>- Workforce Development       </a:t>
            </a:r>
            <a:endParaRPr lang="en-US" sz="4400" dirty="0"/>
          </a:p>
        </p:txBody>
      </p:sp>
    </p:spTree>
    <p:extLst>
      <p:ext uri="{BB962C8B-B14F-4D97-AF65-F5344CB8AC3E}">
        <p14:creationId xmlns:p14="http://schemas.microsoft.com/office/powerpoint/2010/main" val="1130448668"/>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867" y="1112919"/>
            <a:ext cx="3762568" cy="373757"/>
          </a:xfrm>
          <a:prstGeom prst="rect">
            <a:avLst/>
          </a:prstGeom>
        </p:spPr>
        <p:txBody>
          <a:bodyPr wrap="none">
            <a:spAutoFit/>
          </a:bodyPr>
          <a:lstStyle/>
          <a:p>
            <a:pPr>
              <a:lnSpc>
                <a:spcPct val="107000"/>
              </a:lnSpc>
            </a:pPr>
            <a:r>
              <a:rPr lang="en-US" b="1" dirty="0" smtClean="0">
                <a:solidFill>
                  <a:srgbClr val="00607F"/>
                </a:solidFill>
                <a:latin typeface="Arial" panose="020B0604020202020204" pitchFamily="34" charset="0"/>
                <a:ea typeface="Calibri" panose="020F0502020204030204" pitchFamily="34" charset="0"/>
                <a:cs typeface="Times New Roman" panose="02020603050405020304" pitchFamily="18" charset="0"/>
              </a:rPr>
              <a:t>Agenda Item: </a:t>
            </a:r>
            <a:r>
              <a:rPr lang="en-US" b="1" dirty="0" smtClean="0">
                <a:solidFill>
                  <a:srgbClr val="BAC033"/>
                </a:solidFill>
                <a:latin typeface="Arial" panose="020B0604020202020204" pitchFamily="34" charset="0"/>
                <a:ea typeface="Calibri" panose="020F0502020204030204" pitchFamily="34" charset="0"/>
                <a:cs typeface="Times New Roman" panose="02020603050405020304" pitchFamily="18" charset="0"/>
              </a:rPr>
              <a:t>#6t, Pages 34 -36 </a:t>
            </a:r>
            <a:r>
              <a:rPr lang="en-US" dirty="0" smtClean="0">
                <a:solidFill>
                  <a:srgbClr val="000000"/>
                </a:solidFill>
                <a:latin typeface="Roboto-Regular"/>
                <a:ea typeface="Calibri" panose="020F0502020204030204" pitchFamily="34" charset="0"/>
                <a:cs typeface="Roboto-Regular"/>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63867" y="343478"/>
            <a:ext cx="6498767" cy="769441"/>
          </a:xfrm>
          <a:prstGeom prst="rect">
            <a:avLst/>
          </a:prstGeom>
        </p:spPr>
        <p:txBody>
          <a:bodyPr wrap="none">
            <a:spAutoFit/>
          </a:bodyPr>
          <a:lstStyle/>
          <a:p>
            <a:r>
              <a:rPr lang="en-US" sz="4400" b="1" dirty="0" smtClean="0">
                <a:solidFill>
                  <a:srgbClr val="BB1F53"/>
                </a:solidFill>
                <a:latin typeface="Montserrat-Bold"/>
                <a:ea typeface="Calibri" panose="020F0502020204030204" pitchFamily="34" charset="0"/>
                <a:cs typeface="Montserrat-Bold"/>
              </a:rPr>
              <a:t>Funding Agreements *  </a:t>
            </a:r>
            <a:endParaRPr lang="en-US" sz="4400" dirty="0"/>
          </a:p>
        </p:txBody>
      </p:sp>
      <p:sp>
        <p:nvSpPr>
          <p:cNvPr id="2" name="Rectangle 1"/>
          <p:cNvSpPr/>
          <p:nvPr/>
        </p:nvSpPr>
        <p:spPr>
          <a:xfrm>
            <a:off x="232335" y="1501615"/>
            <a:ext cx="11560271" cy="4401205"/>
          </a:xfrm>
          <a:prstGeom prst="rect">
            <a:avLst/>
          </a:prstGeom>
        </p:spPr>
        <p:txBody>
          <a:bodyPr wrap="square">
            <a:spAutoFit/>
          </a:bodyPr>
          <a:lstStyle/>
          <a:p>
            <a:pPr algn="just"/>
            <a:r>
              <a:rPr lang="en-US" sz="1400" dirty="0"/>
              <a:t>The Executive Committee proposes that the GNWDB use the following formula for calculating each required partner’s proportionate share of the Greater Nebraska American Job Center network operating budget. </a:t>
            </a:r>
            <a:endParaRPr lang="en-US" sz="1400" dirty="0" smtClean="0"/>
          </a:p>
          <a:p>
            <a:pPr algn="just"/>
            <a:endParaRPr lang="en-US" sz="1400" dirty="0"/>
          </a:p>
          <a:p>
            <a:pPr marL="342900" indent="-342900" algn="just">
              <a:buAutoNum type="arabicPeriod"/>
            </a:pPr>
            <a:r>
              <a:rPr lang="en-US" sz="1400" dirty="0" smtClean="0"/>
              <a:t>Infrastructure </a:t>
            </a:r>
            <a:r>
              <a:rPr lang="en-US" sz="1400" dirty="0"/>
              <a:t>costs for dedicated space in the American Job Centers for co-located partners is negotiated separately from the Greater Nebraska American Job Center network operating budget; and </a:t>
            </a:r>
            <a:endParaRPr lang="en-US" sz="1400" dirty="0" smtClean="0"/>
          </a:p>
          <a:p>
            <a:pPr marL="342900" indent="-342900" algn="just">
              <a:buAutoNum type="arabicPeriod"/>
            </a:pPr>
            <a:endParaRPr lang="en-US" sz="1400" dirty="0"/>
          </a:p>
          <a:p>
            <a:pPr marL="342900" indent="-342900" algn="just">
              <a:buAutoNum type="arabicPeriod"/>
            </a:pPr>
            <a:r>
              <a:rPr lang="en-US" sz="1400" dirty="0" smtClean="0"/>
              <a:t>Infrastructure </a:t>
            </a:r>
            <a:r>
              <a:rPr lang="en-US" sz="1400" dirty="0"/>
              <a:t>costs for areas potentially available for the use of those served by all required partners such as the resource rooms, restrooms (common space), and meeting space is apportioned to each required partner by the number of consumers served as a percentage of the total number served by all partners. </a:t>
            </a:r>
            <a:endParaRPr lang="en-US" sz="1400" dirty="0" smtClean="0"/>
          </a:p>
          <a:p>
            <a:pPr marL="342900" indent="-342900" algn="just">
              <a:buAutoNum type="arabicPeriod"/>
            </a:pPr>
            <a:endParaRPr lang="en-US" sz="1400" dirty="0"/>
          </a:p>
          <a:p>
            <a:pPr algn="just"/>
            <a:r>
              <a:rPr lang="en-US" sz="1400" dirty="0" smtClean="0"/>
              <a:t>This </a:t>
            </a:r>
            <a:r>
              <a:rPr lang="en-US" sz="1400" dirty="0"/>
              <a:t>formula will be effective from October 1, 2017 to June 30, 2019. Actual expenses will be reviewed at the start of the program year (July 2018) and adjusted accordingly. The one-stop operator will establish, in coordination with all required partners, a process to track referrals and number of individuals served by each American Job Center. The intent is to use this information for future Infrastructure Funding Agreement negotiations dependent on the quality and relevance of the information. </a:t>
            </a:r>
            <a:endParaRPr lang="en-US" sz="1400" dirty="0" smtClean="0"/>
          </a:p>
          <a:p>
            <a:pPr algn="just"/>
            <a:endParaRPr lang="en-US" sz="1400" dirty="0"/>
          </a:p>
          <a:p>
            <a:pPr algn="just"/>
            <a:r>
              <a:rPr lang="en-US" sz="1400" dirty="0" err="1"/>
              <a:t>Siouxland</a:t>
            </a:r>
            <a:r>
              <a:rPr lang="en-US" sz="1400" dirty="0"/>
              <a:t> Human Investment Partnership and Pine Ridge Job Corps have not served participants in the Beatrice and Grand Island American Job Center districts and therefore will be assigned five (5) participants per center, as all programs must contribute to the operating budget. Nebraska Department of Labor, Unemployment Insurance Benefits (UI) maintains their own dedicated phone lines in the centers and therefore will not be required to share the costs associated with the shared additional dedicated phone lines. Nebraska Department of Labor, Office of Finance will coordinate with each required partner a payment schedule. </a:t>
            </a:r>
          </a:p>
        </p:txBody>
      </p:sp>
    </p:spTree>
    <p:extLst>
      <p:ext uri="{BB962C8B-B14F-4D97-AF65-F5344CB8AC3E}">
        <p14:creationId xmlns:p14="http://schemas.microsoft.com/office/powerpoint/2010/main" val="4048105420"/>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867" y="1112919"/>
            <a:ext cx="3826689" cy="388696"/>
          </a:xfrm>
          <a:prstGeom prst="rect">
            <a:avLst/>
          </a:prstGeom>
        </p:spPr>
        <p:txBody>
          <a:bodyPr wrap="none">
            <a:spAutoFit/>
          </a:bodyPr>
          <a:lstStyle/>
          <a:p>
            <a:pPr>
              <a:lnSpc>
                <a:spcPct val="107000"/>
              </a:lnSpc>
            </a:pPr>
            <a:r>
              <a:rPr lang="en-US" b="1" dirty="0" smtClean="0">
                <a:solidFill>
                  <a:srgbClr val="00607F"/>
                </a:solidFill>
                <a:latin typeface="Arial" panose="020B0604020202020204" pitchFamily="34" charset="0"/>
                <a:ea typeface="Calibri" panose="020F0502020204030204" pitchFamily="34" charset="0"/>
                <a:cs typeface="Times New Roman" panose="02020603050405020304" pitchFamily="18" charset="0"/>
              </a:rPr>
              <a:t>Agenda Item: </a:t>
            </a:r>
            <a:r>
              <a:rPr lang="en-US" b="1" dirty="0" smtClean="0">
                <a:solidFill>
                  <a:srgbClr val="BAC033"/>
                </a:solidFill>
                <a:latin typeface="Arial" panose="020B0604020202020204" pitchFamily="34" charset="0"/>
                <a:ea typeface="Calibri" panose="020F0502020204030204" pitchFamily="34" charset="0"/>
                <a:cs typeface="Times New Roman" panose="02020603050405020304" pitchFamily="18" charset="0"/>
              </a:rPr>
              <a:t>#6u, Pages 54 -55 </a:t>
            </a:r>
            <a:r>
              <a:rPr lang="en-US" dirty="0" smtClean="0">
                <a:solidFill>
                  <a:srgbClr val="000000"/>
                </a:solidFill>
                <a:latin typeface="Roboto-Regular"/>
                <a:ea typeface="Calibri" panose="020F0502020204030204" pitchFamily="34" charset="0"/>
                <a:cs typeface="Roboto-Regular"/>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63867" y="343478"/>
            <a:ext cx="6619120" cy="769441"/>
          </a:xfrm>
          <a:prstGeom prst="rect">
            <a:avLst/>
          </a:prstGeom>
        </p:spPr>
        <p:txBody>
          <a:bodyPr wrap="none">
            <a:spAutoFit/>
          </a:bodyPr>
          <a:lstStyle/>
          <a:p>
            <a:r>
              <a:rPr lang="en-US" sz="4400" b="1" dirty="0" smtClean="0">
                <a:solidFill>
                  <a:srgbClr val="BB1F53"/>
                </a:solidFill>
                <a:latin typeface="Montserrat-Bold"/>
                <a:ea typeface="Calibri" panose="020F0502020204030204" pitchFamily="34" charset="0"/>
                <a:cs typeface="Montserrat-Bold"/>
              </a:rPr>
              <a:t>Supportive Services*    </a:t>
            </a:r>
            <a:endParaRPr lang="en-US" sz="4400" dirty="0"/>
          </a:p>
        </p:txBody>
      </p:sp>
      <p:sp>
        <p:nvSpPr>
          <p:cNvPr id="2" name="Rectangle 1"/>
          <p:cNvSpPr/>
          <p:nvPr/>
        </p:nvSpPr>
        <p:spPr>
          <a:xfrm>
            <a:off x="232335" y="1501615"/>
            <a:ext cx="11560271" cy="3323987"/>
          </a:xfrm>
          <a:prstGeom prst="rect">
            <a:avLst/>
          </a:prstGeom>
        </p:spPr>
        <p:txBody>
          <a:bodyPr wrap="square">
            <a:spAutoFit/>
          </a:bodyPr>
          <a:lstStyle/>
          <a:p>
            <a:pPr algn="just"/>
            <a:endParaRPr lang="en-US" sz="1400" dirty="0"/>
          </a:p>
          <a:p>
            <a:pPr algn="just"/>
            <a:r>
              <a:rPr lang="en-US" sz="1400" dirty="0"/>
              <a:t>Background: The current policy training limits are: </a:t>
            </a:r>
            <a:endParaRPr lang="en-US" sz="1400" dirty="0" smtClean="0"/>
          </a:p>
          <a:p>
            <a:pPr algn="just"/>
            <a:endParaRPr lang="en-US" sz="1400" dirty="0"/>
          </a:p>
          <a:p>
            <a:pPr marL="342900" indent="-342900" algn="just">
              <a:buAutoNum type="arabicPeriod"/>
            </a:pPr>
            <a:r>
              <a:rPr lang="en-US" sz="1400" dirty="0" smtClean="0"/>
              <a:t>a </a:t>
            </a:r>
            <a:r>
              <a:rPr lang="en-US" sz="1400" dirty="0"/>
              <a:t>maximum of $7,000 for occupational skills training (OST) only, </a:t>
            </a:r>
            <a:endParaRPr lang="en-US" sz="1400" dirty="0" smtClean="0"/>
          </a:p>
          <a:p>
            <a:pPr marL="342900" indent="-342900" algn="just">
              <a:buAutoNum type="arabicPeriod"/>
            </a:pPr>
            <a:r>
              <a:rPr lang="en-US" sz="1400" dirty="0" smtClean="0"/>
              <a:t>a </a:t>
            </a:r>
            <a:r>
              <a:rPr lang="en-US" sz="1400" dirty="0"/>
              <a:t>maximum of $7,000 for on-the-job training (OJT) only, </a:t>
            </a:r>
            <a:endParaRPr lang="en-US" sz="1400" dirty="0" smtClean="0"/>
          </a:p>
          <a:p>
            <a:pPr marL="342900" indent="-342900" algn="just">
              <a:buAutoNum type="arabicPeriod"/>
            </a:pPr>
            <a:r>
              <a:rPr lang="en-US" sz="1400" dirty="0" smtClean="0"/>
              <a:t>a </a:t>
            </a:r>
            <a:r>
              <a:rPr lang="en-US" sz="1400" dirty="0"/>
              <a:t>maximum of $9,000 for a combination of OJT and OST. </a:t>
            </a:r>
            <a:endParaRPr lang="en-US" sz="1400" dirty="0" smtClean="0"/>
          </a:p>
          <a:p>
            <a:pPr marL="342900" indent="-342900" algn="just">
              <a:buAutoNum type="arabicPeriod"/>
            </a:pPr>
            <a:r>
              <a:rPr lang="en-US" sz="1400" dirty="0" smtClean="0"/>
              <a:t>a </a:t>
            </a:r>
            <a:r>
              <a:rPr lang="en-US" sz="1400" dirty="0"/>
              <a:t>maximum of $1,000 for supportive services, </a:t>
            </a:r>
            <a:endParaRPr lang="en-US" sz="1400" dirty="0" smtClean="0"/>
          </a:p>
          <a:p>
            <a:pPr marL="342900" indent="-342900" algn="just">
              <a:buAutoNum type="arabicPeriod"/>
            </a:pPr>
            <a:r>
              <a:rPr lang="en-US" sz="1400" dirty="0" smtClean="0"/>
              <a:t>a </a:t>
            </a:r>
            <a:r>
              <a:rPr lang="en-US" sz="1400" dirty="0"/>
              <a:t>maximum of $4,500 for CDL training short-term training, </a:t>
            </a:r>
            <a:r>
              <a:rPr lang="en-US" sz="1400" dirty="0" smtClean="0"/>
              <a:t>and</a:t>
            </a:r>
          </a:p>
          <a:p>
            <a:pPr marL="342900" indent="-342900" algn="just">
              <a:buAutoNum type="arabicPeriod"/>
            </a:pPr>
            <a:r>
              <a:rPr lang="en-US" sz="1400" dirty="0" smtClean="0"/>
              <a:t>a </a:t>
            </a:r>
            <a:r>
              <a:rPr lang="en-US" sz="1400" dirty="0"/>
              <a:t>maximum of $2,500 for all other training short-term training. </a:t>
            </a:r>
            <a:endParaRPr lang="en-US" sz="1400" dirty="0" smtClean="0"/>
          </a:p>
          <a:p>
            <a:pPr algn="just"/>
            <a:endParaRPr lang="en-US" sz="1400" dirty="0" smtClean="0"/>
          </a:p>
          <a:p>
            <a:pPr algn="just"/>
            <a:r>
              <a:rPr lang="en-US" sz="1400" dirty="0" smtClean="0"/>
              <a:t>These </a:t>
            </a:r>
            <a:r>
              <a:rPr lang="en-US" sz="1400" dirty="0"/>
              <a:t>training limits were established on September 29, 2016 by the Board. </a:t>
            </a:r>
            <a:endParaRPr lang="en-US" sz="1400" dirty="0" smtClean="0"/>
          </a:p>
          <a:p>
            <a:pPr algn="just"/>
            <a:endParaRPr lang="en-US" sz="1400" dirty="0"/>
          </a:p>
          <a:p>
            <a:pPr algn="just"/>
            <a:r>
              <a:rPr lang="en-US" sz="1400" dirty="0" smtClean="0"/>
              <a:t>The </a:t>
            </a:r>
            <a:r>
              <a:rPr lang="en-US" sz="1400" dirty="0"/>
              <a:t>System Coordination Committee has proposed that the GNWDB raise the supportive services limit to $2,000. </a:t>
            </a:r>
          </a:p>
          <a:p>
            <a:pPr algn="just"/>
            <a:endParaRPr lang="en-US" sz="1400" dirty="0" smtClean="0"/>
          </a:p>
          <a:p>
            <a:pPr algn="just"/>
            <a:r>
              <a:rPr lang="en-US" sz="1400" dirty="0" smtClean="0"/>
              <a:t>    </a:t>
            </a:r>
            <a:endParaRPr lang="en-US" sz="1400" dirty="0"/>
          </a:p>
        </p:txBody>
      </p:sp>
    </p:spTree>
    <p:extLst>
      <p:ext uri="{BB962C8B-B14F-4D97-AF65-F5344CB8AC3E}">
        <p14:creationId xmlns:p14="http://schemas.microsoft.com/office/powerpoint/2010/main" val="509261497"/>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867" y="1112919"/>
            <a:ext cx="4527714" cy="388696"/>
          </a:xfrm>
          <a:prstGeom prst="rect">
            <a:avLst/>
          </a:prstGeom>
        </p:spPr>
        <p:txBody>
          <a:bodyPr wrap="none">
            <a:spAutoFit/>
          </a:bodyPr>
          <a:lstStyle/>
          <a:p>
            <a:pPr>
              <a:lnSpc>
                <a:spcPct val="107000"/>
              </a:lnSpc>
            </a:pPr>
            <a:r>
              <a:rPr lang="en-US" b="1" dirty="0" smtClean="0">
                <a:solidFill>
                  <a:srgbClr val="00607F"/>
                </a:solidFill>
                <a:latin typeface="Arial" panose="020B0604020202020204" pitchFamily="34" charset="0"/>
                <a:ea typeface="Calibri" panose="020F0502020204030204" pitchFamily="34" charset="0"/>
                <a:cs typeface="Times New Roman" panose="02020603050405020304" pitchFamily="18" charset="0"/>
              </a:rPr>
              <a:t>Agenda Item: </a:t>
            </a:r>
            <a:r>
              <a:rPr lang="en-US" b="1" dirty="0" smtClean="0">
                <a:solidFill>
                  <a:srgbClr val="BAC033"/>
                </a:solidFill>
                <a:latin typeface="Arial" panose="020B0604020202020204" pitchFamily="34" charset="0"/>
                <a:ea typeface="Calibri" panose="020F0502020204030204" pitchFamily="34" charset="0"/>
                <a:cs typeface="Times New Roman" panose="02020603050405020304" pitchFamily="18" charset="0"/>
              </a:rPr>
              <a:t>#6v, Pages 39-40 and 68 </a:t>
            </a:r>
            <a:r>
              <a:rPr lang="en-US" dirty="0" smtClean="0">
                <a:solidFill>
                  <a:srgbClr val="000000"/>
                </a:solidFill>
                <a:latin typeface="Roboto-Regular"/>
                <a:ea typeface="Calibri" panose="020F0502020204030204" pitchFamily="34" charset="0"/>
                <a:cs typeface="Roboto-Regular"/>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63867" y="343478"/>
            <a:ext cx="5969776" cy="769441"/>
          </a:xfrm>
          <a:prstGeom prst="rect">
            <a:avLst/>
          </a:prstGeom>
        </p:spPr>
        <p:txBody>
          <a:bodyPr wrap="none">
            <a:spAutoFit/>
          </a:bodyPr>
          <a:lstStyle/>
          <a:p>
            <a:r>
              <a:rPr lang="en-US" sz="4400" b="1" dirty="0" smtClean="0">
                <a:solidFill>
                  <a:srgbClr val="BB1F53"/>
                </a:solidFill>
                <a:latin typeface="Montserrat-Bold"/>
                <a:ea typeface="Calibri" panose="020F0502020204030204" pitchFamily="34" charset="0"/>
                <a:cs typeface="Montserrat-Bold"/>
              </a:rPr>
              <a:t>Service Agreement*   </a:t>
            </a:r>
            <a:endParaRPr lang="en-US" sz="4400" dirty="0"/>
          </a:p>
        </p:txBody>
      </p:sp>
      <p:sp>
        <p:nvSpPr>
          <p:cNvPr id="2" name="Rectangle 1"/>
          <p:cNvSpPr/>
          <p:nvPr/>
        </p:nvSpPr>
        <p:spPr>
          <a:xfrm>
            <a:off x="232335" y="1501615"/>
            <a:ext cx="11560271" cy="3970318"/>
          </a:xfrm>
          <a:prstGeom prst="rect">
            <a:avLst/>
          </a:prstGeom>
        </p:spPr>
        <p:txBody>
          <a:bodyPr wrap="square">
            <a:spAutoFit/>
          </a:bodyPr>
          <a:lstStyle/>
          <a:p>
            <a:pPr algn="just"/>
            <a:endParaRPr lang="en-US" sz="1400" dirty="0"/>
          </a:p>
          <a:p>
            <a:pPr algn="just"/>
            <a:r>
              <a:rPr lang="en-US" sz="1400" dirty="0"/>
              <a:t>Background: The N-PACE program at Central Community College offers its first-ever training and education awards in precision agriculture. Program awards include an associate of applied science degree, a diploma, and two special certificates. Students interested in continuing their studies at a four-year college can do so as well through the College’s transfer program. The N-PACE program is now part of Nebraska’s Eligible Training Provider List. WIOA Title 1 participants can now enroll in this program. The administrative entity has drafted a service agreement between the board and the N-PACE program. This agreement is intended to increase coordination and leverage resources between Greater Nebraska and Central Community College. Additionally, a revision to the Tri-Cities Regional Plan has been prepared. A tour of the Central Community College campus is available after lunch. The tour will highlight the N-PACE program. See attached service agreement (page 68</a:t>
            </a:r>
            <a:r>
              <a:rPr lang="en-US" sz="1400" dirty="0" smtClean="0"/>
              <a:t>).</a:t>
            </a:r>
          </a:p>
          <a:p>
            <a:pPr algn="just"/>
            <a:endParaRPr lang="en-US" sz="1400" dirty="0"/>
          </a:p>
          <a:p>
            <a:pPr algn="just"/>
            <a:r>
              <a:rPr lang="en-US" sz="1400" dirty="0"/>
              <a:t>The Strategic Planning Committee has proposed that the GNWDB agree to the terms of the service agreement and add the following line under Postsecondary Credential to the Tri-cities Regional Plan: </a:t>
            </a:r>
            <a:endParaRPr lang="en-US" sz="1400" dirty="0" smtClean="0"/>
          </a:p>
          <a:p>
            <a:pPr algn="just"/>
            <a:endParaRPr lang="en-US" sz="1400" dirty="0"/>
          </a:p>
          <a:p>
            <a:pPr algn="just"/>
            <a:r>
              <a:rPr lang="en-US" sz="1400" dirty="0" smtClean="0"/>
              <a:t>One </a:t>
            </a:r>
            <a:r>
              <a:rPr lang="en-US" sz="1400" dirty="0"/>
              <a:t>opportunity includes a collaborative approach by the local area and Central Community College’s Nebraska Precision Ag Center of Excellence (N-PACE) Program to promote stackable credentials in the agriculture sector and align participant’s skills with industry needs. A service agreement has been established that formalizes this relationship. This program is on Nebraska’s Eligible Training Provider List (ETPL) and is yet another way to expand customer choice when selecting a career. </a:t>
            </a:r>
          </a:p>
          <a:p>
            <a:pPr algn="just"/>
            <a:endParaRPr lang="en-US" sz="1400" dirty="0" smtClean="0"/>
          </a:p>
          <a:p>
            <a:pPr algn="just"/>
            <a:r>
              <a:rPr lang="en-US" sz="1400" dirty="0" smtClean="0"/>
              <a:t>    </a:t>
            </a:r>
            <a:endParaRPr lang="en-US" sz="1400" dirty="0"/>
          </a:p>
        </p:txBody>
      </p:sp>
    </p:spTree>
    <p:extLst>
      <p:ext uri="{BB962C8B-B14F-4D97-AF65-F5344CB8AC3E}">
        <p14:creationId xmlns:p14="http://schemas.microsoft.com/office/powerpoint/2010/main" val="3301357445"/>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867" y="1112919"/>
            <a:ext cx="3330784" cy="388696"/>
          </a:xfrm>
          <a:prstGeom prst="rect">
            <a:avLst/>
          </a:prstGeom>
        </p:spPr>
        <p:txBody>
          <a:bodyPr wrap="none">
            <a:spAutoFit/>
          </a:bodyPr>
          <a:lstStyle/>
          <a:p>
            <a:pPr>
              <a:lnSpc>
                <a:spcPct val="107000"/>
              </a:lnSpc>
            </a:pPr>
            <a:r>
              <a:rPr lang="en-US" b="1" dirty="0" smtClean="0">
                <a:solidFill>
                  <a:srgbClr val="00607F"/>
                </a:solidFill>
                <a:latin typeface="Arial" panose="020B0604020202020204" pitchFamily="34" charset="0"/>
                <a:ea typeface="Calibri" panose="020F0502020204030204" pitchFamily="34" charset="0"/>
                <a:cs typeface="Times New Roman" panose="02020603050405020304" pitchFamily="18" charset="0"/>
              </a:rPr>
              <a:t>Agenda Item: </a:t>
            </a:r>
            <a:r>
              <a:rPr lang="en-US" b="1" dirty="0" smtClean="0">
                <a:solidFill>
                  <a:srgbClr val="BAC033"/>
                </a:solidFill>
                <a:latin typeface="Arial" panose="020B0604020202020204" pitchFamily="34" charset="0"/>
                <a:ea typeface="Calibri" panose="020F0502020204030204" pitchFamily="34" charset="0"/>
                <a:cs typeface="Times New Roman" panose="02020603050405020304" pitchFamily="18" charset="0"/>
              </a:rPr>
              <a:t>#6w, Page 37 </a:t>
            </a:r>
            <a:r>
              <a:rPr lang="en-US" dirty="0" smtClean="0">
                <a:solidFill>
                  <a:srgbClr val="000000"/>
                </a:solidFill>
                <a:latin typeface="Roboto-Regular"/>
                <a:ea typeface="Calibri" panose="020F0502020204030204" pitchFamily="34" charset="0"/>
                <a:cs typeface="Roboto-Regular"/>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63867" y="343478"/>
            <a:ext cx="5109989" cy="769441"/>
          </a:xfrm>
          <a:prstGeom prst="rect">
            <a:avLst/>
          </a:prstGeom>
        </p:spPr>
        <p:txBody>
          <a:bodyPr wrap="none">
            <a:spAutoFit/>
          </a:bodyPr>
          <a:lstStyle/>
          <a:p>
            <a:r>
              <a:rPr lang="en-US" sz="4400" b="1" dirty="0" smtClean="0">
                <a:solidFill>
                  <a:srgbClr val="BB1F53"/>
                </a:solidFill>
                <a:latin typeface="Montserrat-Bold"/>
                <a:ea typeface="Calibri" panose="020F0502020204030204" pitchFamily="34" charset="0"/>
                <a:cs typeface="Montserrat-Bold"/>
              </a:rPr>
              <a:t>Transfer Funds*    </a:t>
            </a:r>
            <a:endParaRPr lang="en-US" sz="4400" dirty="0"/>
          </a:p>
        </p:txBody>
      </p:sp>
      <p:sp>
        <p:nvSpPr>
          <p:cNvPr id="2" name="Rectangle 1"/>
          <p:cNvSpPr/>
          <p:nvPr/>
        </p:nvSpPr>
        <p:spPr>
          <a:xfrm>
            <a:off x="232335" y="1501615"/>
            <a:ext cx="11560271" cy="2031325"/>
          </a:xfrm>
          <a:prstGeom prst="rect">
            <a:avLst/>
          </a:prstGeom>
        </p:spPr>
        <p:txBody>
          <a:bodyPr wrap="square">
            <a:spAutoFit/>
          </a:bodyPr>
          <a:lstStyle/>
          <a:p>
            <a:pPr algn="just"/>
            <a:endParaRPr lang="en-US" sz="1400" dirty="0"/>
          </a:p>
          <a:p>
            <a:pPr algn="just"/>
            <a:r>
              <a:rPr lang="en-US" sz="1400" dirty="0" smtClean="0"/>
              <a:t>Background</a:t>
            </a:r>
            <a:r>
              <a:rPr lang="en-US" sz="1400" dirty="0"/>
              <a:t>: In accordance with Section133(b)(4) of the Workforce Innovation and Opportunity Act, a local board may transfer, if such transfer is approved by the Governor, up to and including 100 percent of the funds allocated to the local area under the Adult or Dislocated Worker programs, between such programs. </a:t>
            </a:r>
            <a:endParaRPr lang="en-US" sz="1400" dirty="0" smtClean="0"/>
          </a:p>
          <a:p>
            <a:pPr algn="just"/>
            <a:endParaRPr lang="en-US" sz="1400" dirty="0"/>
          </a:p>
          <a:p>
            <a:pPr algn="just"/>
            <a:r>
              <a:rPr lang="en-US" sz="1400" dirty="0" smtClean="0"/>
              <a:t>It </a:t>
            </a:r>
            <a:r>
              <a:rPr lang="en-US" sz="1400" dirty="0"/>
              <a:t>is proposed that the Greater Nebraska Workforce Development Local Area transfer the following amount of funds: Transfer $200,000 of Dislocated Worker funds to the Adult program with all funds coming from PY17 funds, effective 10/26/17.</a:t>
            </a:r>
          </a:p>
          <a:p>
            <a:pPr algn="just"/>
            <a:endParaRPr lang="en-US" sz="1400" dirty="0" smtClean="0"/>
          </a:p>
          <a:p>
            <a:pPr algn="just"/>
            <a:r>
              <a:rPr lang="en-US" sz="1400" dirty="0" smtClean="0"/>
              <a:t>    </a:t>
            </a:r>
            <a:endParaRPr lang="en-US" sz="1400" dirty="0"/>
          </a:p>
        </p:txBody>
      </p:sp>
    </p:spTree>
    <p:extLst>
      <p:ext uri="{BB962C8B-B14F-4D97-AF65-F5344CB8AC3E}">
        <p14:creationId xmlns:p14="http://schemas.microsoft.com/office/powerpoint/2010/main" val="1889314418"/>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867" y="1112919"/>
            <a:ext cx="3749744" cy="388696"/>
          </a:xfrm>
          <a:prstGeom prst="rect">
            <a:avLst/>
          </a:prstGeom>
        </p:spPr>
        <p:txBody>
          <a:bodyPr wrap="none">
            <a:spAutoFit/>
          </a:bodyPr>
          <a:lstStyle/>
          <a:p>
            <a:pPr>
              <a:lnSpc>
                <a:spcPct val="107000"/>
              </a:lnSpc>
            </a:pPr>
            <a:r>
              <a:rPr lang="en-US" b="1" dirty="0" smtClean="0">
                <a:solidFill>
                  <a:srgbClr val="00607F"/>
                </a:solidFill>
                <a:latin typeface="Arial" panose="020B0604020202020204" pitchFamily="34" charset="0"/>
                <a:ea typeface="Calibri" panose="020F0502020204030204" pitchFamily="34" charset="0"/>
                <a:cs typeface="Times New Roman" panose="02020603050405020304" pitchFamily="18" charset="0"/>
              </a:rPr>
              <a:t>Agenda Item: </a:t>
            </a:r>
            <a:r>
              <a:rPr lang="en-US" b="1" dirty="0" smtClean="0">
                <a:solidFill>
                  <a:srgbClr val="BAC033"/>
                </a:solidFill>
                <a:latin typeface="Arial" panose="020B0604020202020204" pitchFamily="34" charset="0"/>
                <a:ea typeface="Calibri" panose="020F0502020204030204" pitchFamily="34" charset="0"/>
                <a:cs typeface="Times New Roman" panose="02020603050405020304" pitchFamily="18" charset="0"/>
              </a:rPr>
              <a:t>#6x, Pages 37-40 </a:t>
            </a:r>
            <a:r>
              <a:rPr lang="en-US" dirty="0" smtClean="0">
                <a:solidFill>
                  <a:srgbClr val="000000"/>
                </a:solidFill>
                <a:latin typeface="Roboto-Regular"/>
                <a:ea typeface="Calibri" panose="020F0502020204030204" pitchFamily="34" charset="0"/>
                <a:cs typeface="Roboto-Regular"/>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63867" y="343478"/>
            <a:ext cx="7935186" cy="769441"/>
          </a:xfrm>
          <a:prstGeom prst="rect">
            <a:avLst/>
          </a:prstGeom>
        </p:spPr>
        <p:txBody>
          <a:bodyPr wrap="none">
            <a:spAutoFit/>
          </a:bodyPr>
          <a:lstStyle/>
          <a:p>
            <a:r>
              <a:rPr lang="en-US" sz="4400" b="1" dirty="0" smtClean="0">
                <a:solidFill>
                  <a:srgbClr val="BB1F53"/>
                </a:solidFill>
                <a:latin typeface="Montserrat-Bold"/>
                <a:ea typeface="Calibri" panose="020F0502020204030204" pitchFamily="34" charset="0"/>
                <a:cs typeface="Montserrat-Bold"/>
              </a:rPr>
              <a:t>Sole Source Procurement*    </a:t>
            </a:r>
            <a:endParaRPr lang="en-US" sz="4400" dirty="0"/>
          </a:p>
        </p:txBody>
      </p:sp>
      <p:sp>
        <p:nvSpPr>
          <p:cNvPr id="2" name="Rectangle 1"/>
          <p:cNvSpPr/>
          <p:nvPr/>
        </p:nvSpPr>
        <p:spPr>
          <a:xfrm>
            <a:off x="232335" y="1501615"/>
            <a:ext cx="11560271" cy="1815882"/>
          </a:xfrm>
          <a:prstGeom prst="rect">
            <a:avLst/>
          </a:prstGeom>
        </p:spPr>
        <p:txBody>
          <a:bodyPr wrap="square">
            <a:spAutoFit/>
          </a:bodyPr>
          <a:lstStyle/>
          <a:p>
            <a:pPr algn="just"/>
            <a:endParaRPr lang="en-US" sz="1400" dirty="0"/>
          </a:p>
          <a:p>
            <a:pPr algn="just"/>
            <a:r>
              <a:rPr lang="en-US" sz="1400" dirty="0"/>
              <a:t>Background: When the Local Plan was originally submitted the Board intended to award one-stop operator services via a competitive bidding process. Unfortunately, no bids were received and the Board was forced to use a sole-source procurement process. This revision will document the progression of awarding one-stop operator services as required by State policy. </a:t>
            </a:r>
            <a:endParaRPr lang="en-US" sz="1400" dirty="0" smtClean="0"/>
          </a:p>
          <a:p>
            <a:pPr algn="just"/>
            <a:endParaRPr lang="en-US" sz="1400" dirty="0"/>
          </a:p>
          <a:p>
            <a:pPr algn="just"/>
            <a:r>
              <a:rPr lang="en-US" sz="1400" dirty="0" smtClean="0"/>
              <a:t>It </a:t>
            </a:r>
            <a:r>
              <a:rPr lang="en-US" sz="1400" dirty="0"/>
              <a:t>is proposed that the Greater Nebraska Workforce Development Board add </a:t>
            </a:r>
            <a:r>
              <a:rPr lang="en-US" sz="1400" dirty="0" smtClean="0"/>
              <a:t>the sole source procurement process to </a:t>
            </a:r>
            <a:r>
              <a:rPr lang="en-US" sz="1400" dirty="0"/>
              <a:t>the Local Plan. </a:t>
            </a:r>
          </a:p>
          <a:p>
            <a:pPr algn="just"/>
            <a:endParaRPr lang="en-US" sz="1400" dirty="0" smtClean="0"/>
          </a:p>
          <a:p>
            <a:pPr algn="just"/>
            <a:r>
              <a:rPr lang="en-US" sz="1400" dirty="0" smtClean="0"/>
              <a:t>    </a:t>
            </a:r>
            <a:endParaRPr lang="en-US" sz="1400" dirty="0"/>
          </a:p>
        </p:txBody>
      </p:sp>
    </p:spTree>
    <p:extLst>
      <p:ext uri="{BB962C8B-B14F-4D97-AF65-F5344CB8AC3E}">
        <p14:creationId xmlns:p14="http://schemas.microsoft.com/office/powerpoint/2010/main" val="2196393279"/>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867" y="1112919"/>
            <a:ext cx="3732625" cy="388696"/>
          </a:xfrm>
          <a:prstGeom prst="rect">
            <a:avLst/>
          </a:prstGeom>
        </p:spPr>
        <p:txBody>
          <a:bodyPr wrap="none">
            <a:spAutoFit/>
          </a:bodyPr>
          <a:lstStyle/>
          <a:p>
            <a:pPr>
              <a:lnSpc>
                <a:spcPct val="107000"/>
              </a:lnSpc>
            </a:pPr>
            <a:r>
              <a:rPr lang="en-US" b="1" dirty="0" smtClean="0">
                <a:solidFill>
                  <a:srgbClr val="00607F"/>
                </a:solidFill>
                <a:latin typeface="Arial" panose="020B0604020202020204" pitchFamily="34" charset="0"/>
                <a:ea typeface="Calibri" panose="020F0502020204030204" pitchFamily="34" charset="0"/>
                <a:cs typeface="Times New Roman" panose="02020603050405020304" pitchFamily="18" charset="0"/>
              </a:rPr>
              <a:t>Agenda Item: </a:t>
            </a:r>
            <a:r>
              <a:rPr lang="en-US" b="1" dirty="0" smtClean="0">
                <a:solidFill>
                  <a:srgbClr val="BAC033"/>
                </a:solidFill>
                <a:latin typeface="Arial" panose="020B0604020202020204" pitchFamily="34" charset="0"/>
                <a:ea typeface="Calibri" panose="020F0502020204030204" pitchFamily="34" charset="0"/>
                <a:cs typeface="Times New Roman" panose="02020603050405020304" pitchFamily="18" charset="0"/>
              </a:rPr>
              <a:t>#6y, Pages 41-42 </a:t>
            </a:r>
            <a:r>
              <a:rPr lang="en-US" dirty="0" smtClean="0">
                <a:solidFill>
                  <a:srgbClr val="000000"/>
                </a:solidFill>
                <a:latin typeface="Roboto-Regular"/>
                <a:ea typeface="Calibri" panose="020F0502020204030204" pitchFamily="34" charset="0"/>
                <a:cs typeface="Roboto-Regular"/>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63867" y="343478"/>
            <a:ext cx="4825360" cy="769441"/>
          </a:xfrm>
          <a:prstGeom prst="rect">
            <a:avLst/>
          </a:prstGeom>
        </p:spPr>
        <p:txBody>
          <a:bodyPr wrap="none">
            <a:spAutoFit/>
          </a:bodyPr>
          <a:lstStyle/>
          <a:p>
            <a:r>
              <a:rPr lang="en-US" sz="4400" b="1" dirty="0">
                <a:solidFill>
                  <a:srgbClr val="BB1F53"/>
                </a:solidFill>
                <a:latin typeface="Montserrat-Bold"/>
                <a:ea typeface="Calibri" panose="020F0502020204030204" pitchFamily="34" charset="0"/>
                <a:cs typeface="Montserrat-Bold"/>
              </a:rPr>
              <a:t>Reappointments*</a:t>
            </a:r>
            <a:endParaRPr lang="en-US" sz="4400" dirty="0"/>
          </a:p>
        </p:txBody>
      </p:sp>
      <p:sp>
        <p:nvSpPr>
          <p:cNvPr id="2" name="Rectangle 1"/>
          <p:cNvSpPr/>
          <p:nvPr/>
        </p:nvSpPr>
        <p:spPr>
          <a:xfrm>
            <a:off x="232335" y="1501615"/>
            <a:ext cx="11560271" cy="954107"/>
          </a:xfrm>
          <a:prstGeom prst="rect">
            <a:avLst/>
          </a:prstGeom>
        </p:spPr>
        <p:txBody>
          <a:bodyPr wrap="square">
            <a:spAutoFit/>
          </a:bodyPr>
          <a:lstStyle/>
          <a:p>
            <a:pPr algn="just"/>
            <a:endParaRPr lang="en-US" sz="1400" b="1" dirty="0" smtClean="0"/>
          </a:p>
          <a:p>
            <a:pPr algn="just"/>
            <a:r>
              <a:rPr lang="en-US" sz="1400" dirty="0"/>
              <a:t>It is proposed that the Chief Elected Officials Board reappoint </a:t>
            </a:r>
            <a:r>
              <a:rPr lang="en-US" sz="1400" b="1" dirty="0"/>
              <a:t>Lisa Wilson, Jill Smith, Charlene Lant, Denise Pfeifer, and Stacey Weaver </a:t>
            </a:r>
            <a:r>
              <a:rPr lang="en-US" sz="1400" dirty="0"/>
              <a:t>to the Greater Nebraska Workforce Development Board (GNWBD) for a three-year term ending October 26, 2020.</a:t>
            </a:r>
            <a:endParaRPr lang="en-US" sz="1400" dirty="0" smtClean="0"/>
          </a:p>
          <a:p>
            <a:pPr algn="just"/>
            <a:r>
              <a:rPr lang="en-US" sz="1400" dirty="0" smtClean="0"/>
              <a:t>    </a:t>
            </a:r>
            <a:endParaRPr lang="en-US" sz="1400" dirty="0"/>
          </a:p>
        </p:txBody>
      </p:sp>
    </p:spTree>
    <p:extLst>
      <p:ext uri="{BB962C8B-B14F-4D97-AF65-F5344CB8AC3E}">
        <p14:creationId xmlns:p14="http://schemas.microsoft.com/office/powerpoint/2010/main" val="3741962967"/>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867" y="1112919"/>
            <a:ext cx="3399200" cy="388696"/>
          </a:xfrm>
          <a:prstGeom prst="rect">
            <a:avLst/>
          </a:prstGeom>
        </p:spPr>
        <p:txBody>
          <a:bodyPr wrap="none">
            <a:spAutoFit/>
          </a:bodyPr>
          <a:lstStyle/>
          <a:p>
            <a:pPr>
              <a:lnSpc>
                <a:spcPct val="107000"/>
              </a:lnSpc>
            </a:pPr>
            <a:r>
              <a:rPr lang="en-US" b="1" dirty="0" smtClean="0">
                <a:solidFill>
                  <a:srgbClr val="00607F"/>
                </a:solidFill>
                <a:latin typeface="Arial" panose="020B0604020202020204" pitchFamily="34" charset="0"/>
                <a:ea typeface="Calibri" panose="020F0502020204030204" pitchFamily="34" charset="0"/>
                <a:cs typeface="Times New Roman" panose="02020603050405020304" pitchFamily="18" charset="0"/>
              </a:rPr>
              <a:t>Agenda Item: </a:t>
            </a:r>
            <a:r>
              <a:rPr lang="en-US" b="1" dirty="0" smtClean="0">
                <a:solidFill>
                  <a:srgbClr val="BAC033"/>
                </a:solidFill>
                <a:latin typeface="Arial" panose="020B0604020202020204" pitchFamily="34" charset="0"/>
                <a:ea typeface="Calibri" panose="020F0502020204030204" pitchFamily="34" charset="0"/>
                <a:cs typeface="Times New Roman" panose="02020603050405020304" pitchFamily="18" charset="0"/>
              </a:rPr>
              <a:t>#6z, Pages 42 </a:t>
            </a:r>
            <a:r>
              <a:rPr lang="en-US" dirty="0" smtClean="0">
                <a:solidFill>
                  <a:srgbClr val="000000"/>
                </a:solidFill>
                <a:latin typeface="Roboto-Regular"/>
                <a:ea typeface="Calibri" panose="020F0502020204030204" pitchFamily="34" charset="0"/>
                <a:cs typeface="Roboto-Regular"/>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63867" y="343478"/>
            <a:ext cx="6122061" cy="1446550"/>
          </a:xfrm>
          <a:prstGeom prst="rect">
            <a:avLst/>
          </a:prstGeom>
        </p:spPr>
        <p:txBody>
          <a:bodyPr wrap="none">
            <a:spAutoFit/>
          </a:bodyPr>
          <a:lstStyle/>
          <a:p>
            <a:r>
              <a:rPr lang="en-US" sz="4400" b="1" dirty="0" smtClean="0">
                <a:solidFill>
                  <a:srgbClr val="BB1F53"/>
                </a:solidFill>
                <a:latin typeface="Montserrat-Bold"/>
                <a:ea typeface="Calibri" panose="020F0502020204030204" pitchFamily="34" charset="0"/>
                <a:cs typeface="Montserrat-Bold"/>
              </a:rPr>
              <a:t>New </a:t>
            </a:r>
            <a:r>
              <a:rPr lang="en-US" sz="4400" b="1" dirty="0">
                <a:solidFill>
                  <a:srgbClr val="BB1F53"/>
                </a:solidFill>
                <a:latin typeface="Montserrat-Bold"/>
                <a:ea typeface="Calibri" panose="020F0502020204030204" pitchFamily="34" charset="0"/>
                <a:cs typeface="Montserrat-Bold"/>
              </a:rPr>
              <a:t>Appointments*    </a:t>
            </a:r>
            <a:endParaRPr lang="en-US" sz="4400" dirty="0"/>
          </a:p>
          <a:p>
            <a:r>
              <a:rPr lang="en-US" sz="4400" b="1" dirty="0" smtClean="0">
                <a:solidFill>
                  <a:srgbClr val="BB1F53"/>
                </a:solidFill>
                <a:latin typeface="Montserrat-Bold"/>
                <a:ea typeface="Calibri" panose="020F0502020204030204" pitchFamily="34" charset="0"/>
                <a:cs typeface="Montserrat-Bold"/>
              </a:rPr>
              <a:t>    </a:t>
            </a:r>
            <a:endParaRPr lang="en-US" sz="4400" dirty="0"/>
          </a:p>
        </p:txBody>
      </p:sp>
      <p:sp>
        <p:nvSpPr>
          <p:cNvPr id="2" name="Rectangle 1"/>
          <p:cNvSpPr/>
          <p:nvPr/>
        </p:nvSpPr>
        <p:spPr>
          <a:xfrm>
            <a:off x="232335" y="1501615"/>
            <a:ext cx="11560271" cy="2031325"/>
          </a:xfrm>
          <a:prstGeom prst="rect">
            <a:avLst/>
          </a:prstGeom>
        </p:spPr>
        <p:txBody>
          <a:bodyPr wrap="square">
            <a:spAutoFit/>
          </a:bodyPr>
          <a:lstStyle/>
          <a:p>
            <a:pPr algn="just"/>
            <a:endParaRPr lang="en-US" sz="1400" dirty="0"/>
          </a:p>
          <a:p>
            <a:pPr algn="just"/>
            <a:r>
              <a:rPr lang="en-US" sz="1400" b="1" dirty="0"/>
              <a:t>Workforce (Community Based) Position </a:t>
            </a:r>
            <a:endParaRPr lang="en-US" sz="1400" b="1" dirty="0" smtClean="0"/>
          </a:p>
          <a:p>
            <a:pPr algn="just"/>
            <a:r>
              <a:rPr lang="en-US" sz="1400" dirty="0" smtClean="0"/>
              <a:t>It </a:t>
            </a:r>
            <a:r>
              <a:rPr lang="en-US" sz="1400" dirty="0"/>
              <a:t>is proposed that the Chief Elected Officials Board appoint _____________ to the Greater Nebraska Workforce Development Board (GNWBD) for a three-year term ending October 26, 2020. </a:t>
            </a:r>
            <a:endParaRPr lang="en-US" sz="1400" dirty="0" smtClean="0"/>
          </a:p>
          <a:p>
            <a:pPr algn="just"/>
            <a:endParaRPr lang="en-US" sz="1400" dirty="0"/>
          </a:p>
          <a:p>
            <a:pPr algn="just"/>
            <a:r>
              <a:rPr lang="en-US" sz="1400" b="1" dirty="0" smtClean="0"/>
              <a:t>Workforce </a:t>
            </a:r>
            <a:r>
              <a:rPr lang="en-US" sz="1400" b="1" dirty="0"/>
              <a:t>Position </a:t>
            </a:r>
            <a:endParaRPr lang="en-US" sz="1400" b="1" dirty="0" smtClean="0"/>
          </a:p>
          <a:p>
            <a:pPr algn="just"/>
            <a:r>
              <a:rPr lang="en-US" sz="1400" dirty="0" smtClean="0"/>
              <a:t>It </a:t>
            </a:r>
            <a:r>
              <a:rPr lang="en-US" sz="1400" dirty="0"/>
              <a:t>is proposed that the Chief Elected Officials Board appoint _____________ to the Greater Nebraska Workforce Development Board (GNWBD) for a three-year term ending October 26, 2020.</a:t>
            </a:r>
            <a:endParaRPr lang="en-US" sz="1400" dirty="0" smtClean="0"/>
          </a:p>
          <a:p>
            <a:pPr algn="just"/>
            <a:r>
              <a:rPr lang="en-US" sz="1400" dirty="0" smtClean="0"/>
              <a:t>    </a:t>
            </a:r>
            <a:endParaRPr lang="en-US" sz="1400" dirty="0"/>
          </a:p>
        </p:txBody>
      </p:sp>
    </p:spTree>
    <p:extLst>
      <p:ext uri="{BB962C8B-B14F-4D97-AF65-F5344CB8AC3E}">
        <p14:creationId xmlns:p14="http://schemas.microsoft.com/office/powerpoint/2010/main" val="2099920594"/>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867" y="1112919"/>
            <a:ext cx="4095993" cy="388696"/>
          </a:xfrm>
          <a:prstGeom prst="rect">
            <a:avLst/>
          </a:prstGeom>
        </p:spPr>
        <p:txBody>
          <a:bodyPr wrap="none">
            <a:spAutoFit/>
          </a:bodyPr>
          <a:lstStyle/>
          <a:p>
            <a:pPr>
              <a:lnSpc>
                <a:spcPct val="107000"/>
              </a:lnSpc>
            </a:pPr>
            <a:r>
              <a:rPr lang="en-US" b="1" dirty="0" smtClean="0">
                <a:solidFill>
                  <a:srgbClr val="00607F"/>
                </a:solidFill>
                <a:latin typeface="Arial" panose="020B0604020202020204" pitchFamily="34" charset="0"/>
                <a:ea typeface="Calibri" panose="020F0502020204030204" pitchFamily="34" charset="0"/>
                <a:cs typeface="Times New Roman" panose="02020603050405020304" pitchFamily="18" charset="0"/>
              </a:rPr>
              <a:t>Agenda Item: </a:t>
            </a:r>
            <a:r>
              <a:rPr lang="en-US" b="1" dirty="0" smtClean="0">
                <a:solidFill>
                  <a:srgbClr val="BAC033"/>
                </a:solidFill>
                <a:latin typeface="Arial" panose="020B0604020202020204" pitchFamily="34" charset="0"/>
                <a:ea typeface="Calibri" panose="020F0502020204030204" pitchFamily="34" charset="0"/>
                <a:cs typeface="Times New Roman" panose="02020603050405020304" pitchFamily="18" charset="0"/>
              </a:rPr>
              <a:t>#6aa, Pages 40 &amp; 64 </a:t>
            </a:r>
            <a:r>
              <a:rPr lang="en-US" dirty="0" smtClean="0">
                <a:solidFill>
                  <a:srgbClr val="000000"/>
                </a:solidFill>
                <a:latin typeface="Roboto-Regular"/>
                <a:ea typeface="Calibri" panose="020F0502020204030204" pitchFamily="34" charset="0"/>
                <a:cs typeface="Roboto-Regular"/>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63867" y="343478"/>
            <a:ext cx="7776488" cy="769441"/>
          </a:xfrm>
          <a:prstGeom prst="rect">
            <a:avLst/>
          </a:prstGeom>
        </p:spPr>
        <p:txBody>
          <a:bodyPr wrap="none">
            <a:spAutoFit/>
          </a:bodyPr>
          <a:lstStyle/>
          <a:p>
            <a:r>
              <a:rPr lang="en-US" sz="4400" b="1" dirty="0" smtClean="0">
                <a:solidFill>
                  <a:srgbClr val="BB1F53"/>
                </a:solidFill>
                <a:latin typeface="Montserrat-Bold"/>
                <a:ea typeface="Calibri" panose="020F0502020204030204" pitchFamily="34" charset="0"/>
                <a:cs typeface="Montserrat-Bold"/>
              </a:rPr>
              <a:t>Equal Opportunity Policy*    </a:t>
            </a:r>
            <a:endParaRPr lang="en-US" sz="4400" dirty="0"/>
          </a:p>
        </p:txBody>
      </p:sp>
      <p:sp>
        <p:nvSpPr>
          <p:cNvPr id="2" name="Rectangle 1"/>
          <p:cNvSpPr/>
          <p:nvPr/>
        </p:nvSpPr>
        <p:spPr>
          <a:xfrm>
            <a:off x="232335" y="1501615"/>
            <a:ext cx="11560271" cy="2246769"/>
          </a:xfrm>
          <a:prstGeom prst="rect">
            <a:avLst/>
          </a:prstGeom>
        </p:spPr>
        <p:txBody>
          <a:bodyPr wrap="square">
            <a:spAutoFit/>
          </a:bodyPr>
          <a:lstStyle/>
          <a:p>
            <a:pPr algn="just"/>
            <a:r>
              <a:rPr lang="en-US" sz="1400" dirty="0"/>
              <a:t>Background: Service providers are not required to designate an EO Officer. The obligation for ensuring service provider compliance with the nondiscrimination and equal opportunity provisions of WIOA Sec. 188 and 29 CFR Part 38 rests with the Governor or local area grant recipient (i.e., Chief Elected Official), as specified in the state's nondiscrimination plan. </a:t>
            </a:r>
            <a:endParaRPr lang="en-US" sz="1400" dirty="0" smtClean="0"/>
          </a:p>
          <a:p>
            <a:pPr algn="just"/>
            <a:endParaRPr lang="en-US" sz="1400" dirty="0"/>
          </a:p>
          <a:p>
            <a:pPr algn="just"/>
            <a:r>
              <a:rPr lang="en-US" sz="1400" dirty="0" smtClean="0"/>
              <a:t>The </a:t>
            </a:r>
            <a:r>
              <a:rPr lang="en-US" sz="1400" dirty="0"/>
              <a:t>Nebraska Department of Labor has recently updated its State Nondiscrimination and Equal Opportunity Policy. In order to comply with this policy, it is proposed that the Chief Elected Officials Board adopt an updated version of Greater Nebraska’s Nondiscrimination and Equal Opportunity Policy that reflects the recent changes in the State’s policy. </a:t>
            </a:r>
            <a:endParaRPr lang="en-US" sz="1400" dirty="0" smtClean="0"/>
          </a:p>
          <a:p>
            <a:pPr algn="just"/>
            <a:endParaRPr lang="en-US" sz="1400" dirty="0"/>
          </a:p>
          <a:p>
            <a:pPr algn="just"/>
            <a:r>
              <a:rPr lang="en-US" sz="1400" dirty="0" smtClean="0"/>
              <a:t>See </a:t>
            </a:r>
            <a:r>
              <a:rPr lang="en-US" sz="1400" dirty="0"/>
              <a:t>attached revised policy (page 64). </a:t>
            </a:r>
            <a:endParaRPr lang="en-US" sz="1400" dirty="0" smtClean="0"/>
          </a:p>
          <a:p>
            <a:pPr algn="just"/>
            <a:r>
              <a:rPr lang="en-US" sz="1400" dirty="0" smtClean="0"/>
              <a:t>    </a:t>
            </a:r>
            <a:endParaRPr lang="en-US" sz="1400" dirty="0"/>
          </a:p>
        </p:txBody>
      </p:sp>
    </p:spTree>
    <p:extLst>
      <p:ext uri="{BB962C8B-B14F-4D97-AF65-F5344CB8AC3E}">
        <p14:creationId xmlns:p14="http://schemas.microsoft.com/office/powerpoint/2010/main" val="308657897"/>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867" y="1112919"/>
            <a:ext cx="3570208" cy="388696"/>
          </a:xfrm>
          <a:prstGeom prst="rect">
            <a:avLst/>
          </a:prstGeom>
        </p:spPr>
        <p:txBody>
          <a:bodyPr wrap="none">
            <a:spAutoFit/>
          </a:bodyPr>
          <a:lstStyle/>
          <a:p>
            <a:pPr>
              <a:lnSpc>
                <a:spcPct val="107000"/>
              </a:lnSpc>
            </a:pPr>
            <a:r>
              <a:rPr lang="en-US" b="1" dirty="0" smtClean="0">
                <a:solidFill>
                  <a:srgbClr val="00607F"/>
                </a:solidFill>
                <a:latin typeface="Arial" panose="020B0604020202020204" pitchFamily="34" charset="0"/>
                <a:ea typeface="Calibri" panose="020F0502020204030204" pitchFamily="34" charset="0"/>
                <a:cs typeface="Times New Roman" panose="02020603050405020304" pitchFamily="18" charset="0"/>
              </a:rPr>
              <a:t>Agenda Item: </a:t>
            </a:r>
            <a:r>
              <a:rPr lang="en-US" b="1" dirty="0" smtClean="0">
                <a:solidFill>
                  <a:srgbClr val="BAC033"/>
                </a:solidFill>
                <a:latin typeface="Arial" panose="020B0604020202020204" pitchFamily="34" charset="0"/>
                <a:ea typeface="Calibri" panose="020F0502020204030204" pitchFamily="34" charset="0"/>
                <a:cs typeface="Times New Roman" panose="02020603050405020304" pitchFamily="18" charset="0"/>
              </a:rPr>
              <a:t>#6bb, Pages 44 </a:t>
            </a:r>
            <a:r>
              <a:rPr lang="en-US" dirty="0" smtClean="0">
                <a:solidFill>
                  <a:srgbClr val="000000"/>
                </a:solidFill>
                <a:latin typeface="Roboto-Regular"/>
                <a:ea typeface="Calibri" panose="020F0502020204030204" pitchFamily="34" charset="0"/>
                <a:cs typeface="Roboto-Regular"/>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63867" y="343478"/>
            <a:ext cx="4766048" cy="769441"/>
          </a:xfrm>
          <a:prstGeom prst="rect">
            <a:avLst/>
          </a:prstGeom>
        </p:spPr>
        <p:txBody>
          <a:bodyPr wrap="none">
            <a:spAutoFit/>
          </a:bodyPr>
          <a:lstStyle/>
          <a:p>
            <a:r>
              <a:rPr lang="en-US" sz="4400" b="1" dirty="0" smtClean="0">
                <a:solidFill>
                  <a:srgbClr val="BB1F53"/>
                </a:solidFill>
                <a:latin typeface="Montserrat-Bold"/>
                <a:ea typeface="Calibri" panose="020F0502020204030204" pitchFamily="34" charset="0"/>
                <a:cs typeface="Montserrat-Bold"/>
              </a:rPr>
              <a:t>Board Bylaws*    </a:t>
            </a:r>
            <a:endParaRPr lang="en-US" sz="4400" dirty="0"/>
          </a:p>
        </p:txBody>
      </p:sp>
      <p:sp>
        <p:nvSpPr>
          <p:cNvPr id="2" name="Rectangle 1"/>
          <p:cNvSpPr/>
          <p:nvPr/>
        </p:nvSpPr>
        <p:spPr>
          <a:xfrm>
            <a:off x="232335" y="1501615"/>
            <a:ext cx="11560271" cy="738664"/>
          </a:xfrm>
          <a:prstGeom prst="rect">
            <a:avLst/>
          </a:prstGeom>
        </p:spPr>
        <p:txBody>
          <a:bodyPr wrap="square">
            <a:spAutoFit/>
          </a:bodyPr>
          <a:lstStyle/>
          <a:p>
            <a:pPr algn="just"/>
            <a:endParaRPr lang="en-US" sz="1400" dirty="0"/>
          </a:p>
          <a:p>
            <a:pPr algn="just"/>
            <a:endParaRPr lang="en-US" sz="1400" dirty="0" smtClean="0"/>
          </a:p>
          <a:p>
            <a:pPr algn="just"/>
            <a:r>
              <a:rPr lang="en-US" sz="1400" dirty="0" smtClean="0"/>
              <a:t>    </a:t>
            </a:r>
            <a:endParaRPr lang="en-US" sz="1400" dirty="0"/>
          </a:p>
        </p:txBody>
      </p:sp>
    </p:spTree>
    <p:extLst>
      <p:ext uri="{BB962C8B-B14F-4D97-AF65-F5344CB8AC3E}">
        <p14:creationId xmlns:p14="http://schemas.microsoft.com/office/powerpoint/2010/main" val="6455717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867" y="1112919"/>
            <a:ext cx="3685624" cy="388696"/>
          </a:xfrm>
          <a:prstGeom prst="rect">
            <a:avLst/>
          </a:prstGeom>
        </p:spPr>
        <p:txBody>
          <a:bodyPr wrap="none">
            <a:spAutoFit/>
          </a:bodyPr>
          <a:lstStyle/>
          <a:p>
            <a:pPr>
              <a:lnSpc>
                <a:spcPct val="107000"/>
              </a:lnSpc>
            </a:pPr>
            <a:r>
              <a:rPr lang="en-US" b="1" dirty="0" smtClean="0">
                <a:solidFill>
                  <a:srgbClr val="00607F"/>
                </a:solidFill>
                <a:latin typeface="Arial" panose="020B0604020202020204" pitchFamily="34" charset="0"/>
                <a:ea typeface="Calibri" panose="020F0502020204030204" pitchFamily="34" charset="0"/>
                <a:cs typeface="Times New Roman" panose="02020603050405020304" pitchFamily="18" charset="0"/>
              </a:rPr>
              <a:t>Agenda Item: </a:t>
            </a:r>
            <a:r>
              <a:rPr lang="en-US" b="1" dirty="0" smtClean="0">
                <a:solidFill>
                  <a:srgbClr val="BAC033"/>
                </a:solidFill>
                <a:latin typeface="Arial" panose="020B0604020202020204" pitchFamily="34" charset="0"/>
                <a:ea typeface="Calibri" panose="020F0502020204030204" pitchFamily="34" charset="0"/>
                <a:cs typeface="Times New Roman" panose="02020603050405020304" pitchFamily="18" charset="0"/>
              </a:rPr>
              <a:t>#5, Pages 34 -36 </a:t>
            </a:r>
            <a:r>
              <a:rPr lang="en-US" dirty="0" smtClean="0">
                <a:solidFill>
                  <a:srgbClr val="000000"/>
                </a:solidFill>
                <a:latin typeface="Roboto-Regular"/>
                <a:ea typeface="Calibri" panose="020F0502020204030204" pitchFamily="34" charset="0"/>
                <a:cs typeface="Roboto-Regular"/>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63867" y="343478"/>
            <a:ext cx="6498767" cy="769441"/>
          </a:xfrm>
          <a:prstGeom prst="rect">
            <a:avLst/>
          </a:prstGeom>
        </p:spPr>
        <p:txBody>
          <a:bodyPr wrap="none">
            <a:spAutoFit/>
          </a:bodyPr>
          <a:lstStyle/>
          <a:p>
            <a:r>
              <a:rPr lang="en-US" sz="4400" b="1" dirty="0" smtClean="0">
                <a:solidFill>
                  <a:srgbClr val="BB1F53"/>
                </a:solidFill>
                <a:latin typeface="Montserrat-Bold"/>
                <a:ea typeface="Calibri" panose="020F0502020204030204" pitchFamily="34" charset="0"/>
                <a:cs typeface="Montserrat-Bold"/>
              </a:rPr>
              <a:t>Funding Agreements *  </a:t>
            </a:r>
            <a:endParaRPr lang="en-US" sz="4400" dirty="0"/>
          </a:p>
        </p:txBody>
      </p:sp>
      <p:sp>
        <p:nvSpPr>
          <p:cNvPr id="2" name="Rectangle 1"/>
          <p:cNvSpPr/>
          <p:nvPr/>
        </p:nvSpPr>
        <p:spPr>
          <a:xfrm>
            <a:off x="232335" y="1501615"/>
            <a:ext cx="11560271" cy="4401205"/>
          </a:xfrm>
          <a:prstGeom prst="rect">
            <a:avLst/>
          </a:prstGeom>
        </p:spPr>
        <p:txBody>
          <a:bodyPr wrap="square">
            <a:spAutoFit/>
          </a:bodyPr>
          <a:lstStyle/>
          <a:p>
            <a:pPr algn="just"/>
            <a:r>
              <a:rPr lang="en-US" sz="1400" dirty="0"/>
              <a:t>The Executive Committee proposes that the GNWDB use the following formula for calculating each required partner’s proportionate share of the Greater Nebraska American Job Center network operating budget. </a:t>
            </a:r>
            <a:endParaRPr lang="en-US" sz="1400" dirty="0" smtClean="0"/>
          </a:p>
          <a:p>
            <a:pPr algn="just"/>
            <a:endParaRPr lang="en-US" sz="1400" dirty="0"/>
          </a:p>
          <a:p>
            <a:pPr marL="342900" indent="-342900" algn="just">
              <a:buAutoNum type="arabicPeriod"/>
            </a:pPr>
            <a:r>
              <a:rPr lang="en-US" sz="1400" dirty="0" smtClean="0"/>
              <a:t>Infrastructure </a:t>
            </a:r>
            <a:r>
              <a:rPr lang="en-US" sz="1400" dirty="0"/>
              <a:t>costs for dedicated space in the American Job Centers for co-located partners is negotiated separately from the Greater Nebraska American Job Center network operating budget; and </a:t>
            </a:r>
            <a:endParaRPr lang="en-US" sz="1400" dirty="0" smtClean="0"/>
          </a:p>
          <a:p>
            <a:pPr marL="342900" indent="-342900" algn="just">
              <a:buAutoNum type="arabicPeriod"/>
            </a:pPr>
            <a:endParaRPr lang="en-US" sz="1400" dirty="0"/>
          </a:p>
          <a:p>
            <a:pPr marL="342900" indent="-342900" algn="just">
              <a:buAutoNum type="arabicPeriod"/>
            </a:pPr>
            <a:r>
              <a:rPr lang="en-US" sz="1400" dirty="0" smtClean="0"/>
              <a:t>Infrastructure </a:t>
            </a:r>
            <a:r>
              <a:rPr lang="en-US" sz="1400" dirty="0"/>
              <a:t>costs for areas potentially available for the use of those served by all required partners such as the resource rooms, restrooms (common space), and meeting space is apportioned to each required partner by the number of consumers served as a percentage of the total number served by all partners. </a:t>
            </a:r>
            <a:endParaRPr lang="en-US" sz="1400" dirty="0" smtClean="0"/>
          </a:p>
          <a:p>
            <a:pPr marL="342900" indent="-342900" algn="just">
              <a:buAutoNum type="arabicPeriod"/>
            </a:pPr>
            <a:endParaRPr lang="en-US" sz="1400" dirty="0"/>
          </a:p>
          <a:p>
            <a:pPr algn="just"/>
            <a:r>
              <a:rPr lang="en-US" sz="1400" dirty="0" smtClean="0"/>
              <a:t>This </a:t>
            </a:r>
            <a:r>
              <a:rPr lang="en-US" sz="1400" dirty="0"/>
              <a:t>formula will be effective from October 1, 2017 to June 30, 2019. Actual expenses will be reviewed at the start of the program year (July 2018) and adjusted accordingly. The one-stop operator will establish, in coordination with all required partners, a process to track referrals and number of individuals served by each American Job Center. The intent is to use this information for future Infrastructure Funding Agreement negotiations dependent on the quality and relevance of the information. </a:t>
            </a:r>
            <a:endParaRPr lang="en-US" sz="1400" dirty="0" smtClean="0"/>
          </a:p>
          <a:p>
            <a:pPr algn="just"/>
            <a:endParaRPr lang="en-US" sz="1400" dirty="0"/>
          </a:p>
          <a:p>
            <a:pPr algn="just"/>
            <a:r>
              <a:rPr lang="en-US" sz="1400" dirty="0" err="1"/>
              <a:t>Siouxland</a:t>
            </a:r>
            <a:r>
              <a:rPr lang="en-US" sz="1400" dirty="0"/>
              <a:t> Human Investment Partnership and Pine Ridge Job Corps have not served participants in the Beatrice and Grand Island American Job Center districts and therefore will be assigned five (5) participants per center, as all programs must contribute to the operating budget. Nebraska Department of Labor, Unemployment Insurance Benefits (UI) maintains their own dedicated phone lines in the centers and therefore will not be required to share the costs associated with the shared additional dedicated phone lines. Nebraska Department of Labor, Office of Finance will coordinate with each required partner a payment schedule. </a:t>
            </a:r>
          </a:p>
        </p:txBody>
      </p:sp>
    </p:spTree>
    <p:extLst>
      <p:ext uri="{BB962C8B-B14F-4D97-AF65-F5344CB8AC3E}">
        <p14:creationId xmlns:p14="http://schemas.microsoft.com/office/powerpoint/2010/main" val="143248930"/>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2500" b="12708"/>
          <a:stretch/>
        </p:blipFill>
        <p:spPr>
          <a:xfrm>
            <a:off x="-33961" y="0"/>
            <a:ext cx="12225961" cy="6858000"/>
          </a:xfrm>
          <a:prstGeom prst="rect">
            <a:avLst/>
          </a:prstGeom>
        </p:spPr>
      </p:pic>
      <p:sp>
        <p:nvSpPr>
          <p:cNvPr id="7" name="TextBox 6"/>
          <p:cNvSpPr txBox="1"/>
          <p:nvPr/>
        </p:nvSpPr>
        <p:spPr>
          <a:xfrm>
            <a:off x="4511603" y="1208485"/>
            <a:ext cx="7277100" cy="646331"/>
          </a:xfrm>
          <a:prstGeom prst="rect">
            <a:avLst/>
          </a:prstGeom>
          <a:noFill/>
        </p:spPr>
        <p:txBody>
          <a:bodyPr wrap="square" rtlCol="0">
            <a:spAutoFit/>
          </a:bodyPr>
          <a:lstStyle/>
          <a:p>
            <a:pPr algn="r" defTabSz="914400"/>
            <a:r>
              <a:rPr lang="en-US" sz="2400" b="1" dirty="0" smtClean="0">
                <a:solidFill>
                  <a:schemeClr val="bg1"/>
                </a:solidFill>
                <a:latin typeface="Arial" panose="020B0604020202020204" pitchFamily="34" charset="0"/>
                <a:ea typeface="Calibri" panose="020F0502020204030204" pitchFamily="34" charset="0"/>
              </a:rPr>
              <a:t>CHIEF ELECTED OFFICALS BOARD</a:t>
            </a:r>
          </a:p>
          <a:p>
            <a:pPr algn="r" defTabSz="914400"/>
            <a:r>
              <a:rPr lang="en-US" sz="1100" b="1" dirty="0" smtClean="0">
                <a:solidFill>
                  <a:schemeClr val="bg1"/>
                </a:solidFill>
                <a:latin typeface="Arial" panose="020B0604020202020204" pitchFamily="34" charset="0"/>
                <a:ea typeface="Calibri" panose="020F0502020204030204" pitchFamily="34" charset="0"/>
              </a:rPr>
              <a:t>Central Community College - Hastings</a:t>
            </a:r>
          </a:p>
        </p:txBody>
      </p:sp>
      <p:pic>
        <p:nvPicPr>
          <p:cNvPr id="8" name="Picture 7" descr="AJC Tagline"/>
          <p:cNvPicPr/>
          <p:nvPr/>
        </p:nvPicPr>
        <p:blipFill>
          <a:blip r:embed="rId3">
            <a:extLst>
              <a:ext uri="{28A0092B-C50C-407E-A947-70E740481C1C}">
                <a14:useLocalDpi xmlns:a14="http://schemas.microsoft.com/office/drawing/2010/main" val="0"/>
              </a:ext>
            </a:extLst>
          </a:blip>
          <a:srcRect/>
          <a:stretch>
            <a:fillRect/>
          </a:stretch>
        </p:blipFill>
        <p:spPr bwMode="auto">
          <a:xfrm>
            <a:off x="7918204" y="697692"/>
            <a:ext cx="3724275" cy="228600"/>
          </a:xfrm>
          <a:prstGeom prst="rect">
            <a:avLst/>
          </a:prstGeom>
          <a:noFill/>
          <a:ln>
            <a:noFill/>
          </a:ln>
        </p:spPr>
      </p:pic>
      <p:sp>
        <p:nvSpPr>
          <p:cNvPr id="6" name="Rectangle 5"/>
          <p:cNvSpPr/>
          <p:nvPr/>
        </p:nvSpPr>
        <p:spPr>
          <a:xfrm>
            <a:off x="9125795" y="3198167"/>
            <a:ext cx="2662908" cy="461665"/>
          </a:xfrm>
          <a:prstGeom prst="rect">
            <a:avLst/>
          </a:prstGeom>
        </p:spPr>
        <p:txBody>
          <a:bodyPr wrap="none">
            <a:spAutoFit/>
          </a:bodyPr>
          <a:lstStyle/>
          <a:p>
            <a:r>
              <a:rPr lang="en-US" sz="1200" b="1" dirty="0" smtClean="0">
                <a:solidFill>
                  <a:schemeClr val="bg1"/>
                </a:solidFill>
                <a:latin typeface="Arial" panose="020B0604020202020204" pitchFamily="34" charset="0"/>
              </a:rPr>
              <a:t>NEXT MEETING: January 18, 2018</a:t>
            </a:r>
          </a:p>
          <a:p>
            <a:r>
              <a:rPr lang="en-US" sz="1200" b="1" dirty="0" smtClean="0">
                <a:solidFill>
                  <a:schemeClr val="bg1"/>
                </a:solidFill>
                <a:latin typeface="Arial" panose="020B0604020202020204" pitchFamily="34" charset="0"/>
              </a:rPr>
              <a:t>BROKEN BOW </a:t>
            </a:r>
            <a:endParaRPr lang="en-US" sz="1200" dirty="0"/>
          </a:p>
        </p:txBody>
      </p:sp>
    </p:spTree>
    <p:extLst>
      <p:ext uri="{BB962C8B-B14F-4D97-AF65-F5344CB8AC3E}">
        <p14:creationId xmlns:p14="http://schemas.microsoft.com/office/powerpoint/2010/main" val="169668826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867" y="1112919"/>
            <a:ext cx="3788217" cy="388696"/>
          </a:xfrm>
          <a:prstGeom prst="rect">
            <a:avLst/>
          </a:prstGeom>
        </p:spPr>
        <p:txBody>
          <a:bodyPr wrap="none">
            <a:spAutoFit/>
          </a:bodyPr>
          <a:lstStyle/>
          <a:p>
            <a:pPr>
              <a:lnSpc>
                <a:spcPct val="107000"/>
              </a:lnSpc>
            </a:pPr>
            <a:r>
              <a:rPr lang="en-US" b="1" dirty="0" smtClean="0">
                <a:solidFill>
                  <a:srgbClr val="00607F"/>
                </a:solidFill>
                <a:latin typeface="Arial" panose="020B0604020202020204" pitchFamily="34" charset="0"/>
                <a:ea typeface="Calibri" panose="020F0502020204030204" pitchFamily="34" charset="0"/>
                <a:cs typeface="Times New Roman" panose="02020603050405020304" pitchFamily="18" charset="0"/>
              </a:rPr>
              <a:t>Agenda Item: </a:t>
            </a:r>
            <a:r>
              <a:rPr lang="en-US" b="1" dirty="0" smtClean="0">
                <a:solidFill>
                  <a:srgbClr val="BAC033"/>
                </a:solidFill>
                <a:latin typeface="Arial" panose="020B0604020202020204" pitchFamily="34" charset="0"/>
                <a:ea typeface="Calibri" panose="020F0502020204030204" pitchFamily="34" charset="0"/>
                <a:cs typeface="Times New Roman" panose="02020603050405020304" pitchFamily="18" charset="0"/>
              </a:rPr>
              <a:t>#6A, Pages 50-52 </a:t>
            </a:r>
            <a:r>
              <a:rPr lang="en-US" dirty="0" smtClean="0">
                <a:solidFill>
                  <a:srgbClr val="000000"/>
                </a:solidFill>
                <a:latin typeface="Roboto-Regular"/>
                <a:ea typeface="Calibri" panose="020F0502020204030204" pitchFamily="34" charset="0"/>
                <a:cs typeface="Roboto-Regular"/>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63867" y="343478"/>
            <a:ext cx="7680308" cy="769441"/>
          </a:xfrm>
          <a:prstGeom prst="rect">
            <a:avLst/>
          </a:prstGeom>
        </p:spPr>
        <p:txBody>
          <a:bodyPr wrap="none">
            <a:spAutoFit/>
          </a:bodyPr>
          <a:lstStyle/>
          <a:p>
            <a:r>
              <a:rPr lang="en-US" sz="4400" b="1" dirty="0" smtClean="0">
                <a:solidFill>
                  <a:srgbClr val="BB1F53"/>
                </a:solidFill>
                <a:latin typeface="Montserrat-Bold"/>
                <a:ea typeface="Calibri" panose="020F0502020204030204" pitchFamily="34" charset="0"/>
                <a:cs typeface="Montserrat-Bold"/>
              </a:rPr>
              <a:t>Labor Market Information   </a:t>
            </a:r>
            <a:endParaRPr lang="en-US" sz="4400" dirty="0"/>
          </a:p>
        </p:txBody>
      </p:sp>
      <p:sp>
        <p:nvSpPr>
          <p:cNvPr id="2" name="Rectangle 1"/>
          <p:cNvSpPr/>
          <p:nvPr/>
        </p:nvSpPr>
        <p:spPr>
          <a:xfrm>
            <a:off x="232335" y="1501615"/>
            <a:ext cx="11560271" cy="5047536"/>
          </a:xfrm>
          <a:prstGeom prst="rect">
            <a:avLst/>
          </a:prstGeom>
        </p:spPr>
        <p:txBody>
          <a:bodyPr wrap="square">
            <a:spAutoFit/>
          </a:bodyPr>
          <a:lstStyle/>
          <a:p>
            <a:pPr algn="just"/>
            <a:r>
              <a:rPr lang="en-US" sz="1400" b="1" dirty="0" smtClean="0"/>
              <a:t>Micropolitan Areas </a:t>
            </a:r>
          </a:p>
          <a:p>
            <a:pPr marL="342900" indent="-342900" algn="just">
              <a:buFont typeface="+mj-lt"/>
              <a:buAutoNum type="arabicPeriod"/>
            </a:pPr>
            <a:r>
              <a:rPr lang="en-US" sz="1400" b="1" dirty="0" smtClean="0"/>
              <a:t>Grand Island (84,187) </a:t>
            </a:r>
          </a:p>
          <a:p>
            <a:pPr marL="342900" indent="-342900" algn="just">
              <a:buFont typeface="+mj-lt"/>
              <a:buAutoNum type="arabicPeriod"/>
            </a:pPr>
            <a:r>
              <a:rPr lang="en-US" sz="1400" dirty="0" smtClean="0"/>
              <a:t>Kearney (54,611) </a:t>
            </a:r>
          </a:p>
          <a:p>
            <a:pPr marL="342900" indent="-342900" algn="just">
              <a:buFont typeface="+mj-lt"/>
              <a:buAutoNum type="arabicPeriod"/>
            </a:pPr>
            <a:r>
              <a:rPr lang="en-US" sz="1400" b="1" dirty="0" smtClean="0"/>
              <a:t>Norfolk (48,499) </a:t>
            </a:r>
          </a:p>
          <a:p>
            <a:pPr marL="342900" indent="-342900" algn="just">
              <a:buFont typeface="+mj-lt"/>
              <a:buAutoNum type="arabicPeriod"/>
            </a:pPr>
            <a:r>
              <a:rPr lang="en-US" sz="1400" b="1" dirty="0" smtClean="0"/>
              <a:t>Scottsbluff/ Gering (38,966) </a:t>
            </a:r>
          </a:p>
          <a:p>
            <a:pPr marL="342900" indent="-342900" algn="just">
              <a:buFont typeface="+mj-lt"/>
              <a:buAutoNum type="arabicPeriod"/>
            </a:pPr>
            <a:r>
              <a:rPr lang="en-US" sz="1400" b="1" dirty="0" smtClean="0"/>
              <a:t>North Platte (37,379)</a:t>
            </a:r>
          </a:p>
          <a:p>
            <a:pPr marL="342900" indent="-342900" algn="just">
              <a:buFont typeface="+mj-lt"/>
              <a:buAutoNum type="arabicPeriod"/>
            </a:pPr>
            <a:r>
              <a:rPr lang="en-US" sz="1400" dirty="0" smtClean="0"/>
              <a:t>Fremont (36,617) </a:t>
            </a:r>
          </a:p>
          <a:p>
            <a:pPr marL="342900" indent="-342900" algn="just">
              <a:buFont typeface="+mj-lt"/>
              <a:buAutoNum type="arabicPeriod"/>
            </a:pPr>
            <a:r>
              <a:rPr lang="en-US" sz="1400" b="1" dirty="0" smtClean="0"/>
              <a:t>Columbus (32,513)</a:t>
            </a:r>
          </a:p>
          <a:p>
            <a:pPr marL="342900" indent="-342900" algn="just">
              <a:buFont typeface="+mj-lt"/>
              <a:buAutoNum type="arabicPeriod"/>
            </a:pPr>
            <a:r>
              <a:rPr lang="en-US" sz="1400" b="1" dirty="0" smtClean="0"/>
              <a:t>Hastings (31,581) </a:t>
            </a:r>
          </a:p>
          <a:p>
            <a:pPr marL="342900" indent="-342900" algn="just">
              <a:buFont typeface="+mj-lt"/>
              <a:buAutoNum type="arabicPeriod"/>
            </a:pPr>
            <a:r>
              <a:rPr lang="en-US" sz="1400" b="1" dirty="0" smtClean="0"/>
              <a:t>Beatrice (21,816) </a:t>
            </a:r>
          </a:p>
          <a:p>
            <a:pPr marL="342900" indent="-342900" algn="just">
              <a:buFont typeface="+mj-lt"/>
              <a:buAutoNum type="arabicPeriod"/>
            </a:pPr>
            <a:r>
              <a:rPr lang="en-US" sz="1400" dirty="0" smtClean="0"/>
              <a:t>South Sioux City/ Dakota City (20,944) </a:t>
            </a:r>
            <a:endParaRPr lang="en-US" sz="1400" dirty="0"/>
          </a:p>
          <a:p>
            <a:pPr marL="342900" indent="-342900" algn="just">
              <a:buFont typeface="+mj-lt"/>
              <a:buAutoNum type="arabicPeriod"/>
            </a:pPr>
            <a:r>
              <a:rPr lang="en-US" sz="1400" b="1" dirty="0" smtClean="0"/>
              <a:t>Lexington (26,126) </a:t>
            </a:r>
          </a:p>
          <a:p>
            <a:pPr marL="342900" indent="-342900" algn="just">
              <a:buFont typeface="+mj-lt"/>
              <a:buAutoNum type="arabicPeriod"/>
            </a:pPr>
            <a:r>
              <a:rPr lang="en-US" sz="1400" b="1" dirty="0" smtClean="0"/>
              <a:t>Nebraska City (15,717) </a:t>
            </a:r>
          </a:p>
          <a:p>
            <a:pPr marL="342900" indent="-342900" algn="just">
              <a:buFont typeface="+mj-lt"/>
              <a:buAutoNum type="arabicPeriod"/>
            </a:pPr>
            <a:r>
              <a:rPr lang="en-US" sz="1400" dirty="0" smtClean="0"/>
              <a:t>York (13,863) </a:t>
            </a:r>
          </a:p>
          <a:p>
            <a:pPr marL="342900" indent="-342900" algn="just">
              <a:buFont typeface="+mj-lt"/>
              <a:buAutoNum type="arabicPeriod"/>
            </a:pPr>
            <a:r>
              <a:rPr lang="en-US" sz="1400" b="1" dirty="0" smtClean="0"/>
              <a:t>Alliance (11,310) </a:t>
            </a:r>
          </a:p>
          <a:p>
            <a:pPr marL="342900" indent="-342900" algn="just">
              <a:buFont typeface="+mj-lt"/>
              <a:buAutoNum type="arabicPeriod"/>
            </a:pPr>
            <a:r>
              <a:rPr lang="en-US" sz="1400" dirty="0" smtClean="0"/>
              <a:t>McCook (11,023) </a:t>
            </a:r>
          </a:p>
          <a:p>
            <a:pPr algn="just"/>
            <a:endParaRPr lang="en-US" sz="1400" dirty="0"/>
          </a:p>
          <a:p>
            <a:pPr marL="285750" indent="-285750" algn="just">
              <a:buFont typeface="Arial" panose="020B0604020202020204" pitchFamily="34" charset="0"/>
              <a:buChar char="•"/>
            </a:pPr>
            <a:r>
              <a:rPr lang="en-US" sz="1400" dirty="0" smtClean="0"/>
              <a:t>Unemployment rates in Greater Nebraska are between 2.5% (Kearney) to 3.5% (Nebraska City), the State average is 2.8%.</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smtClean="0"/>
              <a:t>Top industry sectors include: manufacturing, healthcare, and retail trade </a:t>
            </a:r>
          </a:p>
          <a:p>
            <a:pPr algn="just"/>
            <a:endParaRPr lang="en-US" sz="1400" dirty="0"/>
          </a:p>
          <a:p>
            <a:pPr algn="just"/>
            <a:endParaRPr lang="en-US" sz="1400" dirty="0" smtClean="0"/>
          </a:p>
          <a:p>
            <a:pPr algn="just"/>
            <a:r>
              <a:rPr lang="en-US" sz="1400" dirty="0" smtClean="0"/>
              <a:t>    </a:t>
            </a:r>
            <a:endParaRPr lang="en-US" sz="1400" dirty="0"/>
          </a:p>
        </p:txBody>
      </p:sp>
    </p:spTree>
    <p:extLst>
      <p:ext uri="{BB962C8B-B14F-4D97-AF65-F5344CB8AC3E}">
        <p14:creationId xmlns:p14="http://schemas.microsoft.com/office/powerpoint/2010/main" val="21829860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867" y="1112919"/>
            <a:ext cx="3788217" cy="388696"/>
          </a:xfrm>
          <a:prstGeom prst="rect">
            <a:avLst/>
          </a:prstGeom>
        </p:spPr>
        <p:txBody>
          <a:bodyPr wrap="none">
            <a:spAutoFit/>
          </a:bodyPr>
          <a:lstStyle/>
          <a:p>
            <a:pPr>
              <a:lnSpc>
                <a:spcPct val="107000"/>
              </a:lnSpc>
            </a:pPr>
            <a:r>
              <a:rPr lang="en-US" b="1" dirty="0" smtClean="0">
                <a:solidFill>
                  <a:srgbClr val="00607F"/>
                </a:solidFill>
                <a:latin typeface="Arial" panose="020B0604020202020204" pitchFamily="34" charset="0"/>
                <a:ea typeface="Calibri" panose="020F0502020204030204" pitchFamily="34" charset="0"/>
                <a:cs typeface="Times New Roman" panose="02020603050405020304" pitchFamily="18" charset="0"/>
              </a:rPr>
              <a:t>Agenda Item: </a:t>
            </a:r>
            <a:r>
              <a:rPr lang="en-US" b="1" dirty="0" smtClean="0">
                <a:solidFill>
                  <a:srgbClr val="BAC033"/>
                </a:solidFill>
                <a:latin typeface="Arial" panose="020B0604020202020204" pitchFamily="34" charset="0"/>
                <a:ea typeface="Calibri" panose="020F0502020204030204" pitchFamily="34" charset="0"/>
                <a:cs typeface="Times New Roman" panose="02020603050405020304" pitchFamily="18" charset="0"/>
              </a:rPr>
              <a:t>#6A, Pages 52-54 </a:t>
            </a:r>
            <a:r>
              <a:rPr lang="en-US" dirty="0" smtClean="0">
                <a:solidFill>
                  <a:srgbClr val="000000"/>
                </a:solidFill>
                <a:latin typeface="Roboto-Regular"/>
                <a:ea typeface="Calibri" panose="020F0502020204030204" pitchFamily="34" charset="0"/>
                <a:cs typeface="Roboto-Regular"/>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63867" y="343478"/>
            <a:ext cx="5843138" cy="769441"/>
          </a:xfrm>
          <a:prstGeom prst="rect">
            <a:avLst/>
          </a:prstGeom>
        </p:spPr>
        <p:txBody>
          <a:bodyPr wrap="none">
            <a:spAutoFit/>
          </a:bodyPr>
          <a:lstStyle/>
          <a:p>
            <a:r>
              <a:rPr lang="en-US" sz="4400" b="1" dirty="0" smtClean="0">
                <a:solidFill>
                  <a:srgbClr val="BB1F53"/>
                </a:solidFill>
                <a:latin typeface="Montserrat-Bold"/>
                <a:ea typeface="Calibri" panose="020F0502020204030204" pitchFamily="34" charset="0"/>
                <a:cs typeface="Montserrat-Bold"/>
              </a:rPr>
              <a:t>Regional Activities    </a:t>
            </a:r>
            <a:endParaRPr lang="en-US" sz="4400" dirty="0"/>
          </a:p>
        </p:txBody>
      </p:sp>
      <p:sp>
        <p:nvSpPr>
          <p:cNvPr id="2" name="Rectangle 1"/>
          <p:cNvSpPr/>
          <p:nvPr/>
        </p:nvSpPr>
        <p:spPr>
          <a:xfrm>
            <a:off x="232335" y="1501615"/>
            <a:ext cx="11560271" cy="2462213"/>
          </a:xfrm>
          <a:prstGeom prst="rect">
            <a:avLst/>
          </a:prstGeom>
        </p:spPr>
        <p:txBody>
          <a:bodyPr wrap="square">
            <a:spAutoFit/>
          </a:bodyPr>
          <a:lstStyle/>
          <a:p>
            <a:pPr algn="just"/>
            <a:endParaRPr lang="en-US" sz="1400" dirty="0"/>
          </a:p>
          <a:p>
            <a:pPr marL="285750" indent="-285750" algn="just">
              <a:buFont typeface="Arial" panose="020B0604020202020204" pitchFamily="34" charset="0"/>
              <a:buChar char="•"/>
            </a:pPr>
            <a:r>
              <a:rPr lang="en-US" sz="1400" dirty="0" smtClean="0"/>
              <a:t>Registered Apprenticeships in Albion and Wayne </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smtClean="0"/>
              <a:t>SNAP/ NDOL partnership expanded to Columbus &amp; Hastings </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smtClean="0"/>
              <a:t> Regional planning in Norfolk and Columbus </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smtClean="0"/>
              <a:t>Industry Partnerships in Central, Nebraska City, and  Columbus </a:t>
            </a:r>
          </a:p>
          <a:p>
            <a:pPr algn="just"/>
            <a:endParaRPr lang="en-US" sz="1400" dirty="0"/>
          </a:p>
          <a:p>
            <a:pPr algn="just"/>
            <a:endParaRPr lang="en-US" sz="1400" dirty="0" smtClean="0"/>
          </a:p>
          <a:p>
            <a:pPr algn="just"/>
            <a:r>
              <a:rPr lang="en-US" sz="1400" dirty="0" smtClean="0"/>
              <a:t>    </a:t>
            </a:r>
            <a:endParaRPr lang="en-US" sz="1400" dirty="0"/>
          </a:p>
        </p:txBody>
      </p:sp>
    </p:spTree>
    <p:extLst>
      <p:ext uri="{BB962C8B-B14F-4D97-AF65-F5344CB8AC3E}">
        <p14:creationId xmlns:p14="http://schemas.microsoft.com/office/powerpoint/2010/main" val="171640398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867" y="1112919"/>
            <a:ext cx="3326552" cy="388696"/>
          </a:xfrm>
          <a:prstGeom prst="rect">
            <a:avLst/>
          </a:prstGeom>
        </p:spPr>
        <p:txBody>
          <a:bodyPr wrap="none">
            <a:spAutoFit/>
          </a:bodyPr>
          <a:lstStyle/>
          <a:p>
            <a:pPr>
              <a:lnSpc>
                <a:spcPct val="107000"/>
              </a:lnSpc>
            </a:pPr>
            <a:r>
              <a:rPr lang="en-US" b="1" dirty="0" smtClean="0">
                <a:solidFill>
                  <a:srgbClr val="00607F"/>
                </a:solidFill>
                <a:latin typeface="Arial" panose="020B0604020202020204" pitchFamily="34" charset="0"/>
                <a:ea typeface="Calibri" panose="020F0502020204030204" pitchFamily="34" charset="0"/>
                <a:cs typeface="Times New Roman" panose="02020603050405020304" pitchFamily="18" charset="0"/>
              </a:rPr>
              <a:t>Agenda Item: </a:t>
            </a:r>
            <a:r>
              <a:rPr lang="en-US" b="1" dirty="0" smtClean="0">
                <a:solidFill>
                  <a:srgbClr val="BAC033"/>
                </a:solidFill>
                <a:latin typeface="Arial" panose="020B0604020202020204" pitchFamily="34" charset="0"/>
                <a:ea typeface="Calibri" panose="020F0502020204030204" pitchFamily="34" charset="0"/>
                <a:cs typeface="Times New Roman" panose="02020603050405020304" pitchFamily="18" charset="0"/>
              </a:rPr>
              <a:t>#6B, Page 37 </a:t>
            </a:r>
            <a:r>
              <a:rPr lang="en-US" dirty="0" smtClean="0">
                <a:solidFill>
                  <a:srgbClr val="000000"/>
                </a:solidFill>
                <a:latin typeface="Roboto-Regular"/>
                <a:ea typeface="Calibri" panose="020F0502020204030204" pitchFamily="34" charset="0"/>
                <a:cs typeface="Roboto-Regular"/>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63867" y="343478"/>
            <a:ext cx="5109989" cy="769441"/>
          </a:xfrm>
          <a:prstGeom prst="rect">
            <a:avLst/>
          </a:prstGeom>
        </p:spPr>
        <p:txBody>
          <a:bodyPr wrap="none">
            <a:spAutoFit/>
          </a:bodyPr>
          <a:lstStyle/>
          <a:p>
            <a:r>
              <a:rPr lang="en-US" sz="4400" b="1" dirty="0" smtClean="0">
                <a:solidFill>
                  <a:srgbClr val="BB1F53"/>
                </a:solidFill>
                <a:latin typeface="Montserrat-Bold"/>
                <a:ea typeface="Calibri" panose="020F0502020204030204" pitchFamily="34" charset="0"/>
                <a:cs typeface="Montserrat-Bold"/>
              </a:rPr>
              <a:t>Transfer Funds*    </a:t>
            </a:r>
            <a:endParaRPr lang="en-US" sz="4400" dirty="0"/>
          </a:p>
        </p:txBody>
      </p:sp>
      <p:sp>
        <p:nvSpPr>
          <p:cNvPr id="2" name="Rectangle 1"/>
          <p:cNvSpPr/>
          <p:nvPr/>
        </p:nvSpPr>
        <p:spPr>
          <a:xfrm>
            <a:off x="232335" y="1501615"/>
            <a:ext cx="11560271" cy="2031325"/>
          </a:xfrm>
          <a:prstGeom prst="rect">
            <a:avLst/>
          </a:prstGeom>
        </p:spPr>
        <p:txBody>
          <a:bodyPr wrap="square">
            <a:spAutoFit/>
          </a:bodyPr>
          <a:lstStyle/>
          <a:p>
            <a:pPr algn="just"/>
            <a:endParaRPr lang="en-US" sz="1400" dirty="0"/>
          </a:p>
          <a:p>
            <a:pPr algn="just"/>
            <a:r>
              <a:rPr lang="en-US" sz="1400" dirty="0" smtClean="0"/>
              <a:t>Background</a:t>
            </a:r>
            <a:r>
              <a:rPr lang="en-US" sz="1400" dirty="0"/>
              <a:t>: In accordance with Section133(b)(4) of the Workforce Innovation and Opportunity Act, a local board may transfer, if such transfer is approved by the Governor, up to and including 100 percent of the funds allocated to the local area under the Adult or Dislocated Worker programs, between such programs. </a:t>
            </a:r>
            <a:endParaRPr lang="en-US" sz="1400" dirty="0" smtClean="0"/>
          </a:p>
          <a:p>
            <a:pPr algn="just"/>
            <a:endParaRPr lang="en-US" sz="1400" dirty="0"/>
          </a:p>
          <a:p>
            <a:pPr algn="just"/>
            <a:r>
              <a:rPr lang="en-US" sz="1400" dirty="0" smtClean="0"/>
              <a:t>It </a:t>
            </a:r>
            <a:r>
              <a:rPr lang="en-US" sz="1400" dirty="0"/>
              <a:t>is proposed that the Greater Nebraska Workforce Development Local Area transfer the following amount of funds: Transfer $200,000 of Dislocated Worker funds to the Adult program with all funds coming from PY17 funds, effective 10/26/17.</a:t>
            </a:r>
          </a:p>
          <a:p>
            <a:pPr algn="just"/>
            <a:endParaRPr lang="en-US" sz="1400" dirty="0" smtClean="0"/>
          </a:p>
          <a:p>
            <a:pPr algn="just"/>
            <a:r>
              <a:rPr lang="en-US" sz="1400" dirty="0" smtClean="0"/>
              <a:t>    </a:t>
            </a:r>
            <a:endParaRPr lang="en-US" sz="1400" dirty="0"/>
          </a:p>
        </p:txBody>
      </p:sp>
    </p:spTree>
    <p:extLst>
      <p:ext uri="{BB962C8B-B14F-4D97-AF65-F5344CB8AC3E}">
        <p14:creationId xmlns:p14="http://schemas.microsoft.com/office/powerpoint/2010/main" val="65510030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867" y="1112919"/>
            <a:ext cx="3788217" cy="388696"/>
          </a:xfrm>
          <a:prstGeom prst="rect">
            <a:avLst/>
          </a:prstGeom>
        </p:spPr>
        <p:txBody>
          <a:bodyPr wrap="none">
            <a:spAutoFit/>
          </a:bodyPr>
          <a:lstStyle/>
          <a:p>
            <a:pPr>
              <a:lnSpc>
                <a:spcPct val="107000"/>
              </a:lnSpc>
            </a:pPr>
            <a:r>
              <a:rPr lang="en-US" b="1" dirty="0" smtClean="0">
                <a:solidFill>
                  <a:srgbClr val="00607F"/>
                </a:solidFill>
                <a:latin typeface="Arial" panose="020B0604020202020204" pitchFamily="34" charset="0"/>
                <a:ea typeface="Calibri" panose="020F0502020204030204" pitchFamily="34" charset="0"/>
                <a:cs typeface="Times New Roman" panose="02020603050405020304" pitchFamily="18" charset="0"/>
              </a:rPr>
              <a:t>Agenda Item: </a:t>
            </a:r>
            <a:r>
              <a:rPr lang="en-US" b="1" dirty="0" smtClean="0">
                <a:solidFill>
                  <a:srgbClr val="BAC033"/>
                </a:solidFill>
                <a:latin typeface="Arial" panose="020B0604020202020204" pitchFamily="34" charset="0"/>
                <a:ea typeface="Calibri" panose="020F0502020204030204" pitchFamily="34" charset="0"/>
                <a:cs typeface="Times New Roman" panose="02020603050405020304" pitchFamily="18" charset="0"/>
              </a:rPr>
              <a:t>#6C, Pages 37-40 </a:t>
            </a:r>
            <a:r>
              <a:rPr lang="en-US" dirty="0" smtClean="0">
                <a:solidFill>
                  <a:srgbClr val="000000"/>
                </a:solidFill>
                <a:latin typeface="Roboto-Regular"/>
                <a:ea typeface="Calibri" panose="020F0502020204030204" pitchFamily="34" charset="0"/>
                <a:cs typeface="Roboto-Regular"/>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63867" y="343478"/>
            <a:ext cx="7935186" cy="769441"/>
          </a:xfrm>
          <a:prstGeom prst="rect">
            <a:avLst/>
          </a:prstGeom>
        </p:spPr>
        <p:txBody>
          <a:bodyPr wrap="none">
            <a:spAutoFit/>
          </a:bodyPr>
          <a:lstStyle/>
          <a:p>
            <a:r>
              <a:rPr lang="en-US" sz="4400" b="1" dirty="0" smtClean="0">
                <a:solidFill>
                  <a:srgbClr val="BB1F53"/>
                </a:solidFill>
                <a:latin typeface="Montserrat-Bold"/>
                <a:ea typeface="Calibri" panose="020F0502020204030204" pitchFamily="34" charset="0"/>
                <a:cs typeface="Montserrat-Bold"/>
              </a:rPr>
              <a:t>Sole Source Procurement*    </a:t>
            </a:r>
            <a:endParaRPr lang="en-US" sz="4400" dirty="0"/>
          </a:p>
        </p:txBody>
      </p:sp>
      <p:sp>
        <p:nvSpPr>
          <p:cNvPr id="2" name="Rectangle 1"/>
          <p:cNvSpPr/>
          <p:nvPr/>
        </p:nvSpPr>
        <p:spPr>
          <a:xfrm>
            <a:off x="232335" y="1501615"/>
            <a:ext cx="11560271" cy="1815882"/>
          </a:xfrm>
          <a:prstGeom prst="rect">
            <a:avLst/>
          </a:prstGeom>
        </p:spPr>
        <p:txBody>
          <a:bodyPr wrap="square">
            <a:spAutoFit/>
          </a:bodyPr>
          <a:lstStyle/>
          <a:p>
            <a:pPr algn="just"/>
            <a:endParaRPr lang="en-US" sz="1400" dirty="0"/>
          </a:p>
          <a:p>
            <a:pPr algn="just"/>
            <a:r>
              <a:rPr lang="en-US" sz="1400" dirty="0"/>
              <a:t>Background: When the Local Plan was originally submitted the Board intended to award one-stop operator services via a competitive bidding process. Unfortunately, no bids were received and the Board was forced to use a sole-source procurement process. This revision will document the progression of awarding one-stop operator services as required by State policy. </a:t>
            </a:r>
            <a:endParaRPr lang="en-US" sz="1400" dirty="0" smtClean="0"/>
          </a:p>
          <a:p>
            <a:pPr algn="just"/>
            <a:endParaRPr lang="en-US" sz="1400" dirty="0"/>
          </a:p>
          <a:p>
            <a:pPr algn="just"/>
            <a:r>
              <a:rPr lang="en-US" sz="1400" dirty="0" smtClean="0"/>
              <a:t>It </a:t>
            </a:r>
            <a:r>
              <a:rPr lang="en-US" sz="1400" dirty="0"/>
              <a:t>is proposed that the Greater Nebraska Workforce Development Board add </a:t>
            </a:r>
            <a:r>
              <a:rPr lang="en-US" sz="1400" dirty="0" smtClean="0"/>
              <a:t>the sole source procurement process to </a:t>
            </a:r>
            <a:r>
              <a:rPr lang="en-US" sz="1400" dirty="0"/>
              <a:t>the Local Plan. </a:t>
            </a:r>
          </a:p>
          <a:p>
            <a:pPr algn="just"/>
            <a:endParaRPr lang="en-US" sz="1400" dirty="0" smtClean="0"/>
          </a:p>
          <a:p>
            <a:pPr algn="just"/>
            <a:r>
              <a:rPr lang="en-US" sz="1400" dirty="0" smtClean="0"/>
              <a:t>    </a:t>
            </a:r>
            <a:endParaRPr lang="en-US" sz="1400" dirty="0"/>
          </a:p>
        </p:txBody>
      </p:sp>
    </p:spTree>
    <p:extLst>
      <p:ext uri="{BB962C8B-B14F-4D97-AF65-F5344CB8AC3E}">
        <p14:creationId xmlns:p14="http://schemas.microsoft.com/office/powerpoint/2010/main" val="100535959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867" y="1112919"/>
            <a:ext cx="2287806" cy="388696"/>
          </a:xfrm>
          <a:prstGeom prst="rect">
            <a:avLst/>
          </a:prstGeom>
        </p:spPr>
        <p:txBody>
          <a:bodyPr wrap="none">
            <a:spAutoFit/>
          </a:bodyPr>
          <a:lstStyle/>
          <a:p>
            <a:pPr>
              <a:lnSpc>
                <a:spcPct val="107000"/>
              </a:lnSpc>
            </a:pPr>
            <a:r>
              <a:rPr lang="en-US" b="1" dirty="0" smtClean="0">
                <a:solidFill>
                  <a:srgbClr val="00607F"/>
                </a:solidFill>
                <a:latin typeface="Arial" panose="020B0604020202020204" pitchFamily="34" charset="0"/>
                <a:ea typeface="Calibri" panose="020F0502020204030204" pitchFamily="34" charset="0"/>
                <a:cs typeface="Times New Roman" panose="02020603050405020304" pitchFamily="18" charset="0"/>
              </a:rPr>
              <a:t>Agenda Item: </a:t>
            </a:r>
            <a:r>
              <a:rPr lang="en-US" b="1" dirty="0" smtClean="0">
                <a:solidFill>
                  <a:srgbClr val="BAC033"/>
                </a:solidFill>
                <a:latin typeface="Arial" panose="020B0604020202020204" pitchFamily="34" charset="0"/>
                <a:ea typeface="Calibri" panose="020F0502020204030204" pitchFamily="34" charset="0"/>
                <a:cs typeface="Times New Roman" panose="02020603050405020304" pitchFamily="18" charset="0"/>
              </a:rPr>
              <a:t>#6J </a:t>
            </a:r>
            <a:r>
              <a:rPr lang="en-US" dirty="0" smtClean="0">
                <a:solidFill>
                  <a:srgbClr val="000000"/>
                </a:solidFill>
                <a:latin typeface="Roboto-Regular"/>
                <a:ea typeface="Calibri" panose="020F0502020204030204" pitchFamily="34" charset="0"/>
                <a:cs typeface="Roboto-Regular"/>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63867" y="343478"/>
            <a:ext cx="8313494" cy="769441"/>
          </a:xfrm>
          <a:prstGeom prst="rect">
            <a:avLst/>
          </a:prstGeom>
        </p:spPr>
        <p:txBody>
          <a:bodyPr wrap="none">
            <a:spAutoFit/>
          </a:bodyPr>
          <a:lstStyle/>
          <a:p>
            <a:r>
              <a:rPr lang="en-US" sz="4400" b="1" dirty="0" smtClean="0">
                <a:solidFill>
                  <a:srgbClr val="BB1F53"/>
                </a:solidFill>
                <a:latin typeface="Montserrat-Bold"/>
                <a:ea typeface="Calibri" panose="020F0502020204030204" pitchFamily="34" charset="0"/>
                <a:cs typeface="Montserrat-Bold"/>
              </a:rPr>
              <a:t>Service Strategy for Sidney     </a:t>
            </a:r>
            <a:endParaRPr lang="en-US" sz="4400" dirty="0"/>
          </a:p>
        </p:txBody>
      </p:sp>
    </p:spTree>
    <p:extLst>
      <p:ext uri="{BB962C8B-B14F-4D97-AF65-F5344CB8AC3E}">
        <p14:creationId xmlns:p14="http://schemas.microsoft.com/office/powerpoint/2010/main" val="195294130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867" y="1112919"/>
            <a:ext cx="3852337" cy="388696"/>
          </a:xfrm>
          <a:prstGeom prst="rect">
            <a:avLst/>
          </a:prstGeom>
        </p:spPr>
        <p:txBody>
          <a:bodyPr wrap="none">
            <a:spAutoFit/>
          </a:bodyPr>
          <a:lstStyle/>
          <a:p>
            <a:pPr>
              <a:lnSpc>
                <a:spcPct val="107000"/>
              </a:lnSpc>
            </a:pPr>
            <a:r>
              <a:rPr lang="en-US" b="1" dirty="0" smtClean="0">
                <a:solidFill>
                  <a:srgbClr val="00607F"/>
                </a:solidFill>
                <a:latin typeface="Arial" panose="020B0604020202020204" pitchFamily="34" charset="0"/>
                <a:ea typeface="Calibri" panose="020F0502020204030204" pitchFamily="34" charset="0"/>
                <a:cs typeface="Times New Roman" panose="02020603050405020304" pitchFamily="18" charset="0"/>
              </a:rPr>
              <a:t>Agenda Item: </a:t>
            </a:r>
            <a:r>
              <a:rPr lang="en-US" b="1" dirty="0" smtClean="0">
                <a:solidFill>
                  <a:srgbClr val="BAC033"/>
                </a:solidFill>
                <a:latin typeface="Arial" panose="020B0604020202020204" pitchFamily="34" charset="0"/>
                <a:ea typeface="Calibri" panose="020F0502020204030204" pitchFamily="34" charset="0"/>
                <a:cs typeface="Times New Roman" panose="02020603050405020304" pitchFamily="18" charset="0"/>
              </a:rPr>
              <a:t>#6K, Pages 54 -55 </a:t>
            </a:r>
            <a:r>
              <a:rPr lang="en-US" dirty="0" smtClean="0">
                <a:solidFill>
                  <a:srgbClr val="000000"/>
                </a:solidFill>
                <a:latin typeface="Roboto-Regular"/>
                <a:ea typeface="Calibri" panose="020F0502020204030204" pitchFamily="34" charset="0"/>
                <a:cs typeface="Roboto-Regular"/>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63867" y="343478"/>
            <a:ext cx="6619120" cy="769441"/>
          </a:xfrm>
          <a:prstGeom prst="rect">
            <a:avLst/>
          </a:prstGeom>
        </p:spPr>
        <p:txBody>
          <a:bodyPr wrap="none">
            <a:spAutoFit/>
          </a:bodyPr>
          <a:lstStyle/>
          <a:p>
            <a:r>
              <a:rPr lang="en-US" sz="4400" b="1" dirty="0" smtClean="0">
                <a:solidFill>
                  <a:srgbClr val="BB1F53"/>
                </a:solidFill>
                <a:latin typeface="Montserrat-Bold"/>
                <a:ea typeface="Calibri" panose="020F0502020204030204" pitchFamily="34" charset="0"/>
                <a:cs typeface="Montserrat-Bold"/>
              </a:rPr>
              <a:t>Supportive Services*    </a:t>
            </a:r>
            <a:endParaRPr lang="en-US" sz="4400" dirty="0"/>
          </a:p>
        </p:txBody>
      </p:sp>
      <p:sp>
        <p:nvSpPr>
          <p:cNvPr id="2" name="Rectangle 1"/>
          <p:cNvSpPr/>
          <p:nvPr/>
        </p:nvSpPr>
        <p:spPr>
          <a:xfrm>
            <a:off x="232335" y="1501615"/>
            <a:ext cx="11560271" cy="3323987"/>
          </a:xfrm>
          <a:prstGeom prst="rect">
            <a:avLst/>
          </a:prstGeom>
        </p:spPr>
        <p:txBody>
          <a:bodyPr wrap="square">
            <a:spAutoFit/>
          </a:bodyPr>
          <a:lstStyle/>
          <a:p>
            <a:pPr algn="just"/>
            <a:endParaRPr lang="en-US" sz="1400" dirty="0"/>
          </a:p>
          <a:p>
            <a:pPr algn="just"/>
            <a:r>
              <a:rPr lang="en-US" sz="1400" dirty="0"/>
              <a:t>Background: The current policy training limits are: </a:t>
            </a:r>
            <a:endParaRPr lang="en-US" sz="1400" dirty="0" smtClean="0"/>
          </a:p>
          <a:p>
            <a:pPr algn="just"/>
            <a:endParaRPr lang="en-US" sz="1400" dirty="0"/>
          </a:p>
          <a:p>
            <a:pPr marL="342900" indent="-342900" algn="just">
              <a:buAutoNum type="arabicPeriod"/>
            </a:pPr>
            <a:r>
              <a:rPr lang="en-US" sz="1400" dirty="0" smtClean="0"/>
              <a:t>a </a:t>
            </a:r>
            <a:r>
              <a:rPr lang="en-US" sz="1400" dirty="0"/>
              <a:t>maximum of $7,000 for occupational skills training (OST) only, </a:t>
            </a:r>
            <a:endParaRPr lang="en-US" sz="1400" dirty="0" smtClean="0"/>
          </a:p>
          <a:p>
            <a:pPr marL="342900" indent="-342900" algn="just">
              <a:buAutoNum type="arabicPeriod"/>
            </a:pPr>
            <a:r>
              <a:rPr lang="en-US" sz="1400" dirty="0" smtClean="0"/>
              <a:t>a </a:t>
            </a:r>
            <a:r>
              <a:rPr lang="en-US" sz="1400" dirty="0"/>
              <a:t>maximum of $7,000 for on-the-job training (OJT) only, </a:t>
            </a:r>
            <a:endParaRPr lang="en-US" sz="1400" dirty="0" smtClean="0"/>
          </a:p>
          <a:p>
            <a:pPr marL="342900" indent="-342900" algn="just">
              <a:buAutoNum type="arabicPeriod"/>
            </a:pPr>
            <a:r>
              <a:rPr lang="en-US" sz="1400" dirty="0" smtClean="0"/>
              <a:t>a </a:t>
            </a:r>
            <a:r>
              <a:rPr lang="en-US" sz="1400" dirty="0"/>
              <a:t>maximum of $9,000 for a combination of OJT and OST. </a:t>
            </a:r>
            <a:endParaRPr lang="en-US" sz="1400" dirty="0" smtClean="0"/>
          </a:p>
          <a:p>
            <a:pPr marL="342900" indent="-342900" algn="just">
              <a:buAutoNum type="arabicPeriod"/>
            </a:pPr>
            <a:r>
              <a:rPr lang="en-US" sz="1400" dirty="0" smtClean="0"/>
              <a:t>a </a:t>
            </a:r>
            <a:r>
              <a:rPr lang="en-US" sz="1400" dirty="0"/>
              <a:t>maximum of $1,000 for supportive services, </a:t>
            </a:r>
            <a:endParaRPr lang="en-US" sz="1400" dirty="0" smtClean="0"/>
          </a:p>
          <a:p>
            <a:pPr marL="342900" indent="-342900" algn="just">
              <a:buAutoNum type="arabicPeriod"/>
            </a:pPr>
            <a:r>
              <a:rPr lang="en-US" sz="1400" dirty="0" smtClean="0"/>
              <a:t>a </a:t>
            </a:r>
            <a:r>
              <a:rPr lang="en-US" sz="1400" dirty="0"/>
              <a:t>maximum of $4,500 for CDL training short-term training, </a:t>
            </a:r>
            <a:r>
              <a:rPr lang="en-US" sz="1400" dirty="0" smtClean="0"/>
              <a:t>and</a:t>
            </a:r>
          </a:p>
          <a:p>
            <a:pPr marL="342900" indent="-342900" algn="just">
              <a:buAutoNum type="arabicPeriod"/>
            </a:pPr>
            <a:r>
              <a:rPr lang="en-US" sz="1400" dirty="0" smtClean="0"/>
              <a:t>a </a:t>
            </a:r>
            <a:r>
              <a:rPr lang="en-US" sz="1400" dirty="0"/>
              <a:t>maximum of $2,500 for all other training short-term training. </a:t>
            </a:r>
            <a:endParaRPr lang="en-US" sz="1400" dirty="0" smtClean="0"/>
          </a:p>
          <a:p>
            <a:pPr algn="just"/>
            <a:endParaRPr lang="en-US" sz="1400" dirty="0" smtClean="0"/>
          </a:p>
          <a:p>
            <a:pPr algn="just"/>
            <a:r>
              <a:rPr lang="en-US" sz="1400" dirty="0" smtClean="0"/>
              <a:t>These </a:t>
            </a:r>
            <a:r>
              <a:rPr lang="en-US" sz="1400" dirty="0"/>
              <a:t>training limits were established on September 29, 2016 by the Board. </a:t>
            </a:r>
            <a:endParaRPr lang="en-US" sz="1400" dirty="0" smtClean="0"/>
          </a:p>
          <a:p>
            <a:pPr algn="just"/>
            <a:endParaRPr lang="en-US" sz="1400" dirty="0"/>
          </a:p>
          <a:p>
            <a:pPr algn="just"/>
            <a:r>
              <a:rPr lang="en-US" sz="1400" dirty="0" smtClean="0"/>
              <a:t>The </a:t>
            </a:r>
            <a:r>
              <a:rPr lang="en-US" sz="1400" dirty="0"/>
              <a:t>System Coordination Committee has proposed that the GNWDB raise the supportive services limit to $2,000. </a:t>
            </a:r>
          </a:p>
          <a:p>
            <a:pPr algn="just"/>
            <a:endParaRPr lang="en-US" sz="1400" dirty="0" smtClean="0"/>
          </a:p>
          <a:p>
            <a:pPr algn="just"/>
            <a:r>
              <a:rPr lang="en-US" sz="1400" dirty="0" smtClean="0"/>
              <a:t>    </a:t>
            </a:r>
            <a:endParaRPr lang="en-US" sz="1400" dirty="0"/>
          </a:p>
        </p:txBody>
      </p:sp>
    </p:spTree>
    <p:extLst>
      <p:ext uri="{BB962C8B-B14F-4D97-AF65-F5344CB8AC3E}">
        <p14:creationId xmlns:p14="http://schemas.microsoft.com/office/powerpoint/2010/main" val="2201542978"/>
      </p:ext>
    </p:extLst>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8&quot;/&gt;&lt;/object&gt;&lt;/object&gt;&lt;object type=&quot;8&quot; unique_id=&quot;10008&quot;&gt;&lt;/object&gt;&lt;/object&gt;&lt;/database&gt;"/>
  <p:tag name="MMPROD_NEXTUNIQUEID" val="10009"/>
  <p:tag name="SECTOMILLISECCONVERTED" val="1"/>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tegral">
  <a:themeElements>
    <a:clrScheme name="Custom 8">
      <a:dk1>
        <a:sysClr val="windowText" lastClr="000000"/>
      </a:dk1>
      <a:lt1>
        <a:sysClr val="window" lastClr="FFFFFF"/>
      </a:lt1>
      <a:dk2>
        <a:srgbClr val="335B74"/>
      </a:dk2>
      <a:lt2>
        <a:srgbClr val="DFE3E5"/>
      </a:lt2>
      <a:accent1>
        <a:srgbClr val="FF0000"/>
      </a:accent1>
      <a:accent2>
        <a:srgbClr val="2683C6"/>
      </a:accent2>
      <a:accent3>
        <a:srgbClr val="FF0000"/>
      </a:accent3>
      <a:accent4>
        <a:srgbClr val="42BA97"/>
      </a:accent4>
      <a:accent5>
        <a:srgbClr val="3E8853"/>
      </a:accent5>
      <a:accent6>
        <a:srgbClr val="62A39F"/>
      </a:accent6>
      <a:hlink>
        <a:srgbClr val="0070C0"/>
      </a:hlink>
      <a:folHlink>
        <a:srgbClr val="0070C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TotalTime>
  <Words>2640</Words>
  <Application>Microsoft Office PowerPoint</Application>
  <PresentationFormat>Widescreen</PresentationFormat>
  <Paragraphs>256</Paragraphs>
  <Slides>30</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Arial</vt:lpstr>
      <vt:lpstr>Calibri</vt:lpstr>
      <vt:lpstr>Montserrat-Bold</vt:lpstr>
      <vt:lpstr>Roboto-Regular</vt:lpstr>
      <vt:lpstr>Times New Roman</vt:lpstr>
      <vt:lpstr>Tw Cen MT</vt:lpstr>
      <vt:lpstr>Tw Cen MT Condensed</vt:lpstr>
      <vt:lpstr>Wingdings 3</vt:lpstr>
      <vt:lpstr>Custom Design</vt:lpstr>
      <vt:lpstr>1_Integral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Firespring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Dylan Wren</dc:creator>
  <cp:lastModifiedBy>Ideus, Rick</cp:lastModifiedBy>
  <cp:revision>32</cp:revision>
  <dcterms:created xsi:type="dcterms:W3CDTF">2016-05-16T15:39:28Z</dcterms:created>
  <dcterms:modified xsi:type="dcterms:W3CDTF">2017-10-24T16:01:17Z</dcterms:modified>
</cp:coreProperties>
</file>