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6"/>
  </p:notesMasterIdLst>
  <p:handoutMasterIdLst>
    <p:handoutMasterId r:id="rId17"/>
  </p:handoutMasterIdLst>
  <p:sldIdLst>
    <p:sldId id="256" r:id="rId3"/>
    <p:sldId id="258" r:id="rId4"/>
    <p:sldId id="295" r:id="rId5"/>
    <p:sldId id="284" r:id="rId6"/>
    <p:sldId id="285" r:id="rId7"/>
    <p:sldId id="286" r:id="rId8"/>
    <p:sldId id="288" r:id="rId9"/>
    <p:sldId id="289" r:id="rId10"/>
    <p:sldId id="290" r:id="rId11"/>
    <p:sldId id="291" r:id="rId12"/>
    <p:sldId id="294" r:id="rId13"/>
    <p:sldId id="293" r:id="rId14"/>
    <p:sldId id="292" r:id="rId15"/>
  </p:sldIdLst>
  <p:sldSz cx="9144000" cy="6858000" type="screen4x3"/>
  <p:notesSz cx="7010400" cy="92964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85302" autoAdjust="0"/>
  </p:normalViewPr>
  <p:slideViewPr>
    <p:cSldViewPr snapToGrid="0" snapToObjects="1">
      <p:cViewPr varScale="1">
        <p:scale>
          <a:sx n="39" d="100"/>
          <a:sy n="39" d="100"/>
        </p:scale>
        <p:origin x="141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65CEF54-0DA5-4914-A1B4-BDD44545F0F0}" type="datetimeFigureOut">
              <a:rPr lang="en-US" smtClean="0"/>
              <a:t>1/11/2017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4AA583D-23CA-4661-B94E-FA9867FAC890}" type="slidenum">
              <a:rPr lang="en-US" smtClean="0"/>
              <a:t>‹#›</a:t>
            </a:fld>
            <a:endParaRPr lang="en-US"/>
          </a:p>
        </p:txBody>
      </p:sp>
    </p:spTree>
    <p:extLst>
      <p:ext uri="{BB962C8B-B14F-4D97-AF65-F5344CB8AC3E}">
        <p14:creationId xmlns:p14="http://schemas.microsoft.com/office/powerpoint/2010/main" val="1867525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6A91210-AA01-4C45-9BEB-0FCDB983C1F2}" type="datetimeFigureOut">
              <a:rPr lang="en-US" smtClean="0"/>
              <a:t>1/11/2017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C5DDF14-A9B9-40A1-8E3E-D65E548D3F10}" type="slidenum">
              <a:rPr lang="en-US" smtClean="0"/>
              <a:t>‹#›</a:t>
            </a:fld>
            <a:endParaRPr lang="en-US"/>
          </a:p>
        </p:txBody>
      </p:sp>
    </p:spTree>
    <p:extLst>
      <p:ext uri="{BB962C8B-B14F-4D97-AF65-F5344CB8AC3E}">
        <p14:creationId xmlns:p14="http://schemas.microsoft.com/office/powerpoint/2010/main" val="1654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5DDF14-A9B9-40A1-8E3E-D65E548D3F10}" type="slidenum">
              <a:rPr lang="en-US" smtClean="0"/>
              <a:t>7</a:t>
            </a:fld>
            <a:endParaRPr lang="en-US"/>
          </a:p>
        </p:txBody>
      </p:sp>
    </p:spTree>
    <p:extLst>
      <p:ext uri="{BB962C8B-B14F-4D97-AF65-F5344CB8AC3E}">
        <p14:creationId xmlns:p14="http://schemas.microsoft.com/office/powerpoint/2010/main" val="1877657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784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1190808" y="561528"/>
            <a:ext cx="7257945" cy="276999"/>
          </a:xfrm>
          <a:prstGeom prst="rect">
            <a:avLst/>
          </a:prstGeom>
          <a:noFill/>
        </p:spPr>
        <p:txBody>
          <a:bodyPr wrap="square" rtlCol="0">
            <a:spAutoFit/>
          </a:bodyPr>
          <a:lstStyle/>
          <a:p>
            <a:r>
              <a:rPr lang="en-US" sz="1200" dirty="0">
                <a:solidFill>
                  <a:srgbClr val="00607F"/>
                </a:solidFill>
                <a:latin typeface="Montserrat"/>
                <a:cs typeface="Montserrat"/>
              </a:rPr>
              <a:t>NEBRASKA DEPARTMENT OF </a:t>
            </a:r>
            <a:r>
              <a:rPr lang="en-US" sz="1200" dirty="0" smtClean="0">
                <a:solidFill>
                  <a:srgbClr val="00607F"/>
                </a:solidFill>
                <a:latin typeface="Montserrat"/>
                <a:cs typeface="Montserrat"/>
              </a:rPr>
              <a:t>LABOR   |   </a:t>
            </a:r>
            <a:r>
              <a:rPr lang="en-US" sz="1200" dirty="0" smtClean="0">
                <a:solidFill>
                  <a:srgbClr val="00607F"/>
                </a:solidFill>
                <a:latin typeface="Montserrat Light" panose="00000400000000000000" pitchFamily="50" charset="0"/>
                <a:cs typeface="Montserrat"/>
              </a:rPr>
              <a:t>Greater</a:t>
            </a:r>
            <a:r>
              <a:rPr lang="en-US" sz="1200" baseline="0" dirty="0" smtClean="0">
                <a:solidFill>
                  <a:srgbClr val="00607F"/>
                </a:solidFill>
                <a:latin typeface="Montserrat Light" panose="00000400000000000000" pitchFamily="50" charset="0"/>
                <a:cs typeface="Montserrat"/>
              </a:rPr>
              <a:t> Nebraska Workforce Development Board</a:t>
            </a:r>
            <a:endParaRPr lang="en-US" sz="1200" dirty="0">
              <a:solidFill>
                <a:srgbClr val="00607F"/>
              </a:solidFill>
              <a:latin typeface="Montserrat Light" panose="00000400000000000000" pitchFamily="50" charset="0"/>
              <a:cs typeface="Montserrat"/>
            </a:endParaRPr>
          </a:p>
        </p:txBody>
      </p:sp>
      <p:cxnSp>
        <p:nvCxnSpPr>
          <p:cNvPr id="9" name="Straight Connector 8"/>
          <p:cNvCxnSpPr/>
          <p:nvPr userDrawn="1"/>
        </p:nvCxnSpPr>
        <p:spPr>
          <a:xfrm>
            <a:off x="1280160" y="873760"/>
            <a:ext cx="8007773" cy="0"/>
          </a:xfrm>
          <a:prstGeom prst="line">
            <a:avLst/>
          </a:prstGeom>
          <a:ln w="12700" cmpd="sng">
            <a:solidFill>
              <a:srgbClr val="00607F"/>
            </a:solidFill>
          </a:ln>
          <a:effectLst/>
        </p:spPr>
        <p:style>
          <a:lnRef idx="2">
            <a:schemeClr val="accent1"/>
          </a:lnRef>
          <a:fillRef idx="0">
            <a:schemeClr val="accent1"/>
          </a:fillRef>
          <a:effectRef idx="1">
            <a:schemeClr val="accent1"/>
          </a:effectRef>
          <a:fontRef idx="minor">
            <a:schemeClr val="tx1"/>
          </a:fontRef>
        </p:style>
      </p:cxn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8584748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52592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ylan.wren@nebraska.gov" TargetMode="External"/><Relationship Id="rId2" Type="http://schemas.openxmlformats.org/officeDocument/2006/relationships/hyperlink" Target="mailto:wendy.sieler@nebraska.gov" TargetMode="External"/><Relationship Id="rId1" Type="http://schemas.openxmlformats.org/officeDocument/2006/relationships/slideLayout" Target="../slideLayouts/slideLayout2.xml"/><Relationship Id="rId4" Type="http://schemas.openxmlformats.org/officeDocument/2006/relationships/hyperlink" Target="mailto:shannon.grotrian@nebraska.gov"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5408" y="1135860"/>
            <a:ext cx="6956241" cy="2862322"/>
          </a:xfrm>
          <a:prstGeom prst="rect">
            <a:avLst/>
          </a:prstGeom>
          <a:noFill/>
        </p:spPr>
        <p:txBody>
          <a:bodyPr wrap="square" rtlCol="0" anchor="ctr" anchorCtr="0">
            <a:spAutoFit/>
          </a:bodyPr>
          <a:lstStyle/>
          <a:p>
            <a:r>
              <a:rPr lang="en-US" sz="3600" b="1" dirty="0" smtClean="0">
                <a:latin typeface="Montserrat"/>
                <a:cs typeface="Montserrat"/>
              </a:rPr>
              <a:t>Workforce Development </a:t>
            </a:r>
          </a:p>
          <a:p>
            <a:r>
              <a:rPr lang="en-US" sz="3600" b="1" dirty="0" smtClean="0">
                <a:latin typeface="Montserrat"/>
                <a:cs typeface="Montserrat"/>
              </a:rPr>
              <a:t>Board  </a:t>
            </a:r>
          </a:p>
          <a:p>
            <a:endParaRPr lang="en-US" sz="1400" b="1" dirty="0" smtClean="0">
              <a:solidFill>
                <a:srgbClr val="00607F"/>
              </a:solidFill>
              <a:latin typeface="Montserrat"/>
              <a:cs typeface="Montserrat"/>
            </a:endParaRPr>
          </a:p>
          <a:p>
            <a:r>
              <a:rPr lang="en-US" sz="1400" b="1" dirty="0" smtClean="0">
                <a:solidFill>
                  <a:srgbClr val="00607F"/>
                </a:solidFill>
                <a:latin typeface="Montserrat"/>
                <a:cs typeface="Montserrat"/>
              </a:rPr>
              <a:t>Fairfield Inn &amp; Suites </a:t>
            </a:r>
          </a:p>
          <a:p>
            <a:r>
              <a:rPr lang="en-US" sz="1400" b="1" dirty="0">
                <a:solidFill>
                  <a:schemeClr val="bg2">
                    <a:lumMod val="50000"/>
                  </a:schemeClr>
                </a:solidFill>
                <a:latin typeface="Montserrat"/>
                <a:cs typeface="Montserrat"/>
              </a:rPr>
              <a:t>Grand Island, Nebraska </a:t>
            </a:r>
          </a:p>
          <a:p>
            <a:r>
              <a:rPr lang="en-US" sz="1400" b="1" dirty="0" smtClean="0">
                <a:solidFill>
                  <a:srgbClr val="00607F"/>
                </a:solidFill>
                <a:latin typeface="Montserrat"/>
                <a:cs typeface="Montserrat"/>
              </a:rPr>
              <a:t>January 9, 2017</a:t>
            </a:r>
          </a:p>
          <a:p>
            <a:endParaRPr lang="en-US" sz="1400" b="1" dirty="0">
              <a:solidFill>
                <a:srgbClr val="00607F"/>
              </a:solidFill>
              <a:latin typeface="Montserrat"/>
              <a:cs typeface="Montserrat"/>
            </a:endParaRPr>
          </a:p>
          <a:p>
            <a:endParaRPr lang="en-US" sz="1400" b="1" dirty="0" smtClean="0">
              <a:solidFill>
                <a:srgbClr val="00607F"/>
              </a:solidFill>
              <a:latin typeface="Montserrat"/>
              <a:cs typeface="Montserrat"/>
            </a:endParaRPr>
          </a:p>
          <a:p>
            <a:r>
              <a:rPr lang="en-US" sz="2400" b="1" dirty="0" smtClean="0">
                <a:solidFill>
                  <a:srgbClr val="FFC000"/>
                </a:solidFill>
                <a:latin typeface="Montserrat"/>
                <a:cs typeface="Montserrat"/>
              </a:rPr>
              <a:t>Lisa Wilson, Chair </a:t>
            </a:r>
          </a:p>
        </p:txBody>
      </p:sp>
      <p:sp>
        <p:nvSpPr>
          <p:cNvPr id="3" name="TextBox 2"/>
          <p:cNvSpPr txBox="1"/>
          <p:nvPr/>
        </p:nvSpPr>
        <p:spPr>
          <a:xfrm>
            <a:off x="1251284" y="5809710"/>
            <a:ext cx="3753853" cy="261610"/>
          </a:xfrm>
          <a:prstGeom prst="rect">
            <a:avLst/>
          </a:prstGeom>
          <a:noFill/>
        </p:spPr>
        <p:txBody>
          <a:bodyPr wrap="square" rtlCol="0">
            <a:spAutoFit/>
          </a:bodyPr>
          <a:lstStyle/>
          <a:p>
            <a:r>
              <a:rPr lang="en-US" sz="1100" dirty="0" smtClean="0">
                <a:solidFill>
                  <a:schemeClr val="bg1"/>
                </a:solidFill>
                <a:latin typeface="Arial" panose="020B0604020202020204" pitchFamily="34" charset="0"/>
                <a:cs typeface="Arial" panose="020B0604020202020204" pitchFamily="34" charset="0"/>
              </a:rPr>
              <a:t>A proud partner of the American Job Center network.</a:t>
            </a:r>
            <a:endParaRPr lang="en-US"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20916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148061"/>
            <a:ext cx="8763000" cy="5940088"/>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a:t>
            </a:r>
            <a:r>
              <a:rPr lang="en-US" sz="4000" b="1" dirty="0" smtClean="0">
                <a:latin typeface="Montserrat"/>
                <a:cs typeface="Montserrat"/>
              </a:rPr>
              <a:t>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6O. Finance &amp; Performance </a:t>
            </a:r>
            <a:r>
              <a:rPr lang="en-US" sz="2000" b="1" dirty="0">
                <a:solidFill>
                  <a:srgbClr val="00607F"/>
                </a:solidFill>
                <a:latin typeface="Montserrat"/>
                <a:cs typeface="Montserrat"/>
              </a:rPr>
              <a:t>Review - </a:t>
            </a:r>
            <a:r>
              <a:rPr lang="en-US" sz="2000" b="1" dirty="0" smtClean="0">
                <a:solidFill>
                  <a:schemeClr val="bg2">
                    <a:lumMod val="50000"/>
                  </a:schemeClr>
                </a:solidFill>
                <a:latin typeface="Montserrat"/>
                <a:cs typeface="Montserrat"/>
              </a:rPr>
              <a:t>Pages 25-26</a:t>
            </a:r>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r>
              <a:rPr lang="en-US" sz="2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graphicFrame>
        <p:nvGraphicFramePr>
          <p:cNvPr id="4" name="Table 3"/>
          <p:cNvGraphicFramePr>
            <a:graphicFrameLocks noGrp="1"/>
          </p:cNvGraphicFramePr>
          <p:nvPr>
            <p:extLst>
              <p:ext uri="{D42A27DB-BD31-4B8C-83A1-F6EECF244321}">
                <p14:modId xmlns:p14="http://schemas.microsoft.com/office/powerpoint/2010/main" val="3374697033"/>
              </p:ext>
            </p:extLst>
          </p:nvPr>
        </p:nvGraphicFramePr>
        <p:xfrm>
          <a:off x="244757" y="2539588"/>
          <a:ext cx="8054291" cy="2981535"/>
        </p:xfrm>
        <a:graphic>
          <a:graphicData uri="http://schemas.openxmlformats.org/drawingml/2006/table">
            <a:tbl>
              <a:tblPr firstRow="1" firstCol="1" bandRow="1"/>
              <a:tblGrid>
                <a:gridCol w="1072945">
                  <a:extLst>
                    <a:ext uri="{9D8B030D-6E8A-4147-A177-3AD203B41FA5}">
                      <a16:colId xmlns:a16="http://schemas.microsoft.com/office/drawing/2014/main" val="20000"/>
                    </a:ext>
                  </a:extLst>
                </a:gridCol>
                <a:gridCol w="998445">
                  <a:extLst>
                    <a:ext uri="{9D8B030D-6E8A-4147-A177-3AD203B41FA5}">
                      <a16:colId xmlns:a16="http://schemas.microsoft.com/office/drawing/2014/main" val="20001"/>
                    </a:ext>
                  </a:extLst>
                </a:gridCol>
                <a:gridCol w="1081710">
                  <a:extLst>
                    <a:ext uri="{9D8B030D-6E8A-4147-A177-3AD203B41FA5}">
                      <a16:colId xmlns:a16="http://schemas.microsoft.com/office/drawing/2014/main" val="20002"/>
                    </a:ext>
                  </a:extLst>
                </a:gridCol>
                <a:gridCol w="919500">
                  <a:extLst>
                    <a:ext uri="{9D8B030D-6E8A-4147-A177-3AD203B41FA5}">
                      <a16:colId xmlns:a16="http://schemas.microsoft.com/office/drawing/2014/main" val="20003"/>
                    </a:ext>
                  </a:extLst>
                </a:gridCol>
                <a:gridCol w="1122744">
                  <a:extLst>
                    <a:ext uri="{9D8B030D-6E8A-4147-A177-3AD203B41FA5}">
                      <a16:colId xmlns:a16="http://schemas.microsoft.com/office/drawing/2014/main" val="20004"/>
                    </a:ext>
                  </a:extLst>
                </a:gridCol>
                <a:gridCol w="798653">
                  <a:extLst>
                    <a:ext uri="{9D8B030D-6E8A-4147-A177-3AD203B41FA5}">
                      <a16:colId xmlns:a16="http://schemas.microsoft.com/office/drawing/2014/main" val="20005"/>
                    </a:ext>
                  </a:extLst>
                </a:gridCol>
                <a:gridCol w="937550">
                  <a:extLst>
                    <a:ext uri="{9D8B030D-6E8A-4147-A177-3AD203B41FA5}">
                      <a16:colId xmlns:a16="http://schemas.microsoft.com/office/drawing/2014/main" val="20006"/>
                    </a:ext>
                  </a:extLst>
                </a:gridCol>
                <a:gridCol w="1122744">
                  <a:extLst>
                    <a:ext uri="{9D8B030D-6E8A-4147-A177-3AD203B41FA5}">
                      <a16:colId xmlns:a16="http://schemas.microsoft.com/office/drawing/2014/main" val="20007"/>
                    </a:ext>
                  </a:extLst>
                </a:gridCol>
              </a:tblGrid>
              <a:tr h="1107183">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Current Funds Available in RRS As Of 12/08/16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Expected Staffing Expenses Until 6/30/17 (6 months)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Current Obligation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Maximum Quarterly Obligation Per Participant 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Projected Funded Participants for the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Projected Quarterly Obligations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Projected Carry-in Funds for Next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Adult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$558,348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$187,128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$54,468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$1,250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$62,500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$254,252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DLW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$1,017,749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$141,030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$122,478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$2,500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$127,500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$626,741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Out of School Youth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$338,904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$110,220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$61,737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$76,250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$90,697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In School Youth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$193,598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$19,446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$9,892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$2,000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$30,000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$134,260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1226669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301949"/>
            <a:ext cx="8763000" cy="5632311"/>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a:t>
            </a:r>
            <a:r>
              <a:rPr lang="en-US" sz="4000" b="1" dirty="0" smtClean="0">
                <a:latin typeface="Montserrat"/>
                <a:cs typeface="Montserrat"/>
              </a:rPr>
              <a:t>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6O. Finance &amp; Performance Review </a:t>
            </a:r>
            <a:r>
              <a:rPr lang="en-US" sz="2000" b="1" dirty="0" smtClean="0">
                <a:solidFill>
                  <a:schemeClr val="bg2">
                    <a:lumMod val="50000"/>
                  </a:schemeClr>
                </a:solidFill>
                <a:latin typeface="Montserrat"/>
                <a:cs typeface="Montserrat"/>
              </a:rPr>
              <a:t>Pages 25-26</a:t>
            </a:r>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r>
              <a:rPr lang="en-US" sz="2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pic>
        <p:nvPicPr>
          <p:cNvPr id="5" name="Picture 4"/>
          <p:cNvPicPr/>
          <p:nvPr/>
        </p:nvPicPr>
        <p:blipFill rotWithShape="1">
          <a:blip r:embed="rId2"/>
          <a:srcRect t="4390" b="2433"/>
          <a:stretch/>
        </p:blipFill>
        <p:spPr>
          <a:xfrm>
            <a:off x="1" y="2581153"/>
            <a:ext cx="8762034" cy="3102017"/>
          </a:xfrm>
          <a:prstGeom prst="rect">
            <a:avLst/>
          </a:prstGeom>
        </p:spPr>
      </p:pic>
    </p:spTree>
    <p:extLst>
      <p:ext uri="{BB962C8B-B14F-4D97-AF65-F5344CB8AC3E}">
        <p14:creationId xmlns:p14="http://schemas.microsoft.com/office/powerpoint/2010/main" val="262261027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045" y="675204"/>
            <a:ext cx="8763000" cy="2246769"/>
          </a:xfrm>
          <a:prstGeom prst="rect">
            <a:avLst/>
          </a:prstGeom>
          <a:noFill/>
        </p:spPr>
        <p:txBody>
          <a:bodyPr wrap="square" rtlCol="0" anchor="ctr" anchorCtr="0">
            <a:spAutoFit/>
          </a:bodyPr>
          <a:lstStyle/>
          <a:p>
            <a:r>
              <a:rPr lang="en-US" sz="4000" b="1" dirty="0" smtClean="0">
                <a:latin typeface="Montserrat"/>
                <a:cs typeface="Montserrat"/>
              </a:rPr>
              <a:t>Agency </a:t>
            </a:r>
            <a:r>
              <a:rPr lang="en-US" sz="4000" b="1" dirty="0" smtClean="0">
                <a:solidFill>
                  <a:srgbClr val="00607F"/>
                </a:solidFill>
                <a:latin typeface="Montserrat"/>
                <a:cs typeface="Montserrat"/>
              </a:rPr>
              <a:t>Contacts </a:t>
            </a:r>
            <a:endParaRPr lang="en-US" sz="4000" b="1" dirty="0">
              <a:solidFill>
                <a:srgbClr val="00607F"/>
              </a:solidFill>
              <a:latin typeface="Montserrat"/>
              <a:cs typeface="Montserrat"/>
            </a:endParaRPr>
          </a:p>
          <a:p>
            <a:endParaRPr lang="en-US" sz="4000" b="1" dirty="0" smtClean="0">
              <a:solidFill>
                <a:srgbClr val="00607F"/>
              </a:solidFill>
              <a:latin typeface="Montserrat"/>
              <a:cs typeface="Montserrat"/>
            </a:endParaRPr>
          </a:p>
          <a:p>
            <a:r>
              <a:rPr lang="en-US" sz="4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graphicFrame>
        <p:nvGraphicFramePr>
          <p:cNvPr id="2" name="Table 1"/>
          <p:cNvGraphicFramePr>
            <a:graphicFrameLocks noGrp="1"/>
          </p:cNvGraphicFramePr>
          <p:nvPr>
            <p:extLst>
              <p:ext uri="{D42A27DB-BD31-4B8C-83A1-F6EECF244321}">
                <p14:modId xmlns:p14="http://schemas.microsoft.com/office/powerpoint/2010/main" val="1609586978"/>
              </p:ext>
            </p:extLst>
          </p:nvPr>
        </p:nvGraphicFramePr>
        <p:xfrm>
          <a:off x="431491" y="1772720"/>
          <a:ext cx="5865136" cy="3739515"/>
        </p:xfrm>
        <a:graphic>
          <a:graphicData uri="http://schemas.openxmlformats.org/drawingml/2006/table">
            <a:tbl>
              <a:tblPr firstRow="1" firstCol="1" bandRow="1"/>
              <a:tblGrid>
                <a:gridCol w="2350989">
                  <a:extLst>
                    <a:ext uri="{9D8B030D-6E8A-4147-A177-3AD203B41FA5}">
                      <a16:colId xmlns:a16="http://schemas.microsoft.com/office/drawing/2014/main" val="20000"/>
                    </a:ext>
                  </a:extLst>
                </a:gridCol>
                <a:gridCol w="176686">
                  <a:extLst>
                    <a:ext uri="{9D8B030D-6E8A-4147-A177-3AD203B41FA5}">
                      <a16:colId xmlns:a16="http://schemas.microsoft.com/office/drawing/2014/main" val="20001"/>
                    </a:ext>
                  </a:extLst>
                </a:gridCol>
                <a:gridCol w="176686">
                  <a:extLst>
                    <a:ext uri="{9D8B030D-6E8A-4147-A177-3AD203B41FA5}">
                      <a16:colId xmlns:a16="http://schemas.microsoft.com/office/drawing/2014/main" val="20002"/>
                    </a:ext>
                  </a:extLst>
                </a:gridCol>
                <a:gridCol w="261221">
                  <a:extLst>
                    <a:ext uri="{9D8B030D-6E8A-4147-A177-3AD203B41FA5}">
                      <a16:colId xmlns:a16="http://schemas.microsoft.com/office/drawing/2014/main" val="20003"/>
                    </a:ext>
                  </a:extLst>
                </a:gridCol>
                <a:gridCol w="2899554">
                  <a:extLst>
                    <a:ext uri="{9D8B030D-6E8A-4147-A177-3AD203B41FA5}">
                      <a16:colId xmlns:a16="http://schemas.microsoft.com/office/drawing/2014/main" val="20004"/>
                    </a:ext>
                  </a:extLst>
                </a:gridCol>
              </a:tblGrid>
              <a:tr h="0">
                <a:tc gridSpan="3">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Meeting Schedules, Communication, &amp; Expense Reimbursement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Wendy Sieler</a:t>
                      </a:r>
                      <a:r>
                        <a:rPr lang="en-US" sz="1200">
                          <a:effectLst/>
                          <a:latin typeface="Arial" panose="020B0604020202020204" pitchFamily="34" charset="0"/>
                          <a:ea typeface="Calibri" panose="020F0502020204030204" pitchFamily="34" charset="0"/>
                          <a:cs typeface="Times New Roman" panose="02020603050405020304" pitchFamily="18" charset="0"/>
                        </a:rPr>
                        <a:t>, Staff Assistant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Office of Employment &amp; Training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Nebraska Department of Labor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(402) 471-2565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2"/>
                        </a:rPr>
                        <a:t>wendy.sieler@nebraska.gov</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0"/>
                  </a:ext>
                </a:extLst>
              </a:tr>
              <a:tr h="0">
                <a:tc gridSpan="2">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Board Planning &amp; Support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Dylan Wren</a:t>
                      </a:r>
                      <a:r>
                        <a:rPr lang="en-US" sz="1200">
                          <a:effectLst/>
                          <a:latin typeface="Arial" panose="020B0604020202020204" pitchFamily="34" charset="0"/>
                          <a:ea typeface="Calibri" panose="020F0502020204030204" pitchFamily="34" charset="0"/>
                          <a:cs typeface="Times New Roman" panose="02020603050405020304" pitchFamily="18" charset="0"/>
                        </a:rPr>
                        <a:t>, Program Coordinator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Office of Employment &amp; Training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Nebraska Department of Labor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(402) 471-9878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dylan.wren@nebraska.gov</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Program Oversight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a:noFill/>
                    </a:lnB>
                  </a:tcPr>
                </a:tc>
                <a:tc gridSpan="3">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Shannon Grotrian</a:t>
                      </a:r>
                      <a:r>
                        <a:rPr lang="en-US" sz="1200" dirty="0">
                          <a:effectLst/>
                          <a:latin typeface="Arial" panose="020B0604020202020204" pitchFamily="34" charset="0"/>
                          <a:ea typeface="Calibri" panose="020F0502020204030204" pitchFamily="34" charset="0"/>
                          <a:cs typeface="Times New Roman" panose="02020603050405020304" pitchFamily="18" charset="0"/>
                        </a:rPr>
                        <a:t>, Administrator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Office of Employment &amp; Training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Nebraska Department of Labor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(402) 471-9897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4"/>
                        </a:rPr>
                        <a:t>shannon.grotrian@nebraska.gov</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a:noFill/>
                    </a:lnB>
                  </a:tcPr>
                </a:tc>
                <a:extLst>
                  <a:ext uri="{0D108BD9-81ED-4DB2-BD59-A6C34878D82A}">
                    <a16:rowId xmlns:a16="http://schemas.microsoft.com/office/drawing/2014/main" val="10002"/>
                  </a:ext>
                </a:extLst>
              </a:tr>
            </a:tbl>
          </a:graphicData>
        </a:graphic>
      </p:graphicFrame>
      <p:sp>
        <p:nvSpPr>
          <p:cNvPr id="4" name="Rectangle 1">
            <a:hlinkClick r:id="rId4"/>
          </p:cNvPr>
          <p:cNvSpPr>
            <a:spLocks noChangeArrowheads="1"/>
          </p:cNvSpPr>
          <p:nvPr/>
        </p:nvSpPr>
        <p:spPr bwMode="auto">
          <a:xfrm>
            <a:off x="430856" y="1773197"/>
            <a:ext cx="104488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5480257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045" y="675204"/>
            <a:ext cx="8763000" cy="2246769"/>
          </a:xfrm>
          <a:prstGeom prst="rect">
            <a:avLst/>
          </a:prstGeom>
          <a:noFill/>
        </p:spPr>
        <p:txBody>
          <a:bodyPr wrap="square" rtlCol="0" anchor="ctr" anchorCtr="0">
            <a:spAutoFit/>
          </a:bodyPr>
          <a:lstStyle/>
          <a:p>
            <a:r>
              <a:rPr lang="en-US" sz="4000" b="1" dirty="0">
                <a:latin typeface="Montserrat"/>
                <a:cs typeface="Montserrat"/>
              </a:rPr>
              <a:t>Greater Nebraska </a:t>
            </a:r>
            <a:r>
              <a:rPr lang="en-US" sz="4000" b="1" dirty="0" smtClean="0">
                <a:solidFill>
                  <a:srgbClr val="00607F"/>
                </a:solidFill>
                <a:latin typeface="Montserrat"/>
                <a:cs typeface="Montserrat"/>
              </a:rPr>
              <a:t>Meetings </a:t>
            </a:r>
            <a:endParaRPr lang="en-US" sz="4000" b="1" dirty="0">
              <a:solidFill>
                <a:srgbClr val="00607F"/>
              </a:solidFill>
              <a:latin typeface="Montserrat"/>
              <a:cs typeface="Montserrat"/>
            </a:endParaRPr>
          </a:p>
          <a:p>
            <a:endParaRPr lang="en-US" sz="4000" b="1" dirty="0" smtClean="0">
              <a:solidFill>
                <a:srgbClr val="00607F"/>
              </a:solidFill>
              <a:latin typeface="Montserrat"/>
              <a:cs typeface="Montserrat"/>
            </a:endParaRPr>
          </a:p>
          <a:p>
            <a:r>
              <a:rPr lang="en-US" sz="4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pic>
        <p:nvPicPr>
          <p:cNvPr id="5" name="Picture 4"/>
          <p:cNvPicPr>
            <a:picLocks noChangeAspect="1"/>
          </p:cNvPicPr>
          <p:nvPr/>
        </p:nvPicPr>
        <p:blipFill>
          <a:blip r:embed="rId2"/>
          <a:stretch>
            <a:fillRect/>
          </a:stretch>
        </p:blipFill>
        <p:spPr>
          <a:xfrm>
            <a:off x="348045" y="1545162"/>
            <a:ext cx="7035129" cy="3582039"/>
          </a:xfrm>
          <a:prstGeom prst="rect">
            <a:avLst/>
          </a:prstGeom>
        </p:spPr>
      </p:pic>
    </p:spTree>
    <p:extLst>
      <p:ext uri="{BB962C8B-B14F-4D97-AF65-F5344CB8AC3E}">
        <p14:creationId xmlns:p14="http://schemas.microsoft.com/office/powerpoint/2010/main" val="347760758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51111"/>
            <a:ext cx="8763000" cy="2246769"/>
          </a:xfrm>
          <a:prstGeom prst="rect">
            <a:avLst/>
          </a:prstGeom>
          <a:noFill/>
        </p:spPr>
        <p:txBody>
          <a:bodyPr wrap="square" rtlCol="0" anchor="ctr" anchorCtr="0">
            <a:spAutoFit/>
          </a:bodyPr>
          <a:lstStyle/>
          <a:p>
            <a:r>
              <a:rPr lang="en-US" sz="4000" b="1" dirty="0" smtClean="0">
                <a:latin typeface="Montserrat"/>
                <a:cs typeface="Montserrat"/>
              </a:rPr>
              <a:t>Approval of </a:t>
            </a:r>
          </a:p>
          <a:p>
            <a:r>
              <a:rPr lang="en-US" sz="4000" b="1" dirty="0" smtClean="0">
                <a:solidFill>
                  <a:srgbClr val="00607F"/>
                </a:solidFill>
                <a:latin typeface="Montserrat"/>
                <a:cs typeface="Montserrat"/>
              </a:rPr>
              <a:t>Minutes</a:t>
            </a:r>
            <a:r>
              <a:rPr lang="en-US" sz="4000" b="1" dirty="0" smtClean="0">
                <a:latin typeface="Montserrat"/>
                <a:cs typeface="Montserrat"/>
              </a:rPr>
              <a:t> </a:t>
            </a:r>
          </a:p>
          <a:p>
            <a:endParaRPr lang="en-US" sz="2000" b="1" dirty="0" smtClean="0">
              <a:solidFill>
                <a:srgbClr val="FFC000"/>
              </a:solidFill>
              <a:latin typeface="Montserrat"/>
              <a:cs typeface="Montserrat"/>
            </a:endParaRPr>
          </a:p>
          <a:p>
            <a:r>
              <a:rPr lang="en-US" sz="2000" b="1" dirty="0" smtClean="0">
                <a:solidFill>
                  <a:srgbClr val="FFC000"/>
                </a:solidFill>
                <a:latin typeface="Montserrat"/>
                <a:cs typeface="Montserrat"/>
              </a:rPr>
              <a:t>Agenda Item</a:t>
            </a:r>
            <a:endParaRPr lang="en-US" sz="2000" b="1" dirty="0">
              <a:solidFill>
                <a:srgbClr val="FFC000"/>
              </a:solidFill>
              <a:latin typeface="Montserrat"/>
              <a:cs typeface="Montserrat"/>
            </a:endParaRPr>
          </a:p>
          <a:p>
            <a:r>
              <a:rPr lang="en-US" sz="2000" b="1" dirty="0">
                <a:solidFill>
                  <a:srgbClr val="00607F"/>
                </a:solidFill>
                <a:latin typeface="Montserrat"/>
                <a:cs typeface="Montserrat"/>
              </a:rPr>
              <a:t>4</a:t>
            </a:r>
            <a:r>
              <a:rPr lang="en-US" sz="2000" b="1" dirty="0" smtClean="0">
                <a:solidFill>
                  <a:srgbClr val="00607F"/>
                </a:solidFill>
                <a:latin typeface="Montserrat"/>
                <a:cs typeface="Montserrat"/>
              </a:rPr>
              <a:t>. September 29, 2016 Minutes* - </a:t>
            </a:r>
            <a:r>
              <a:rPr lang="en-US" sz="2000" b="1" dirty="0">
                <a:solidFill>
                  <a:schemeClr val="bg2">
                    <a:lumMod val="50000"/>
                  </a:schemeClr>
                </a:solidFill>
                <a:latin typeface="Montserrat"/>
                <a:cs typeface="Montserrat"/>
              </a:rPr>
              <a:t>Pages </a:t>
            </a:r>
            <a:r>
              <a:rPr lang="en-US" sz="2000" b="1" dirty="0" smtClean="0">
                <a:solidFill>
                  <a:schemeClr val="bg2">
                    <a:lumMod val="50000"/>
                  </a:schemeClr>
                </a:solidFill>
                <a:latin typeface="Montserrat"/>
                <a:cs typeface="Montserrat"/>
              </a:rPr>
              <a:t>11-16 </a:t>
            </a:r>
            <a:endParaRPr lang="en-US" sz="20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410802792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471222"/>
            <a:ext cx="8763000" cy="5293757"/>
          </a:xfrm>
          <a:prstGeom prst="rect">
            <a:avLst/>
          </a:prstGeom>
          <a:noFill/>
        </p:spPr>
        <p:txBody>
          <a:bodyPr wrap="square" rtlCol="0" anchor="ctr" anchorCtr="0">
            <a:spAutoFit/>
          </a:bodyPr>
          <a:lstStyle/>
          <a:p>
            <a:r>
              <a:rPr lang="en-US" sz="4000" b="1" dirty="0" smtClean="0">
                <a:latin typeface="Montserrat"/>
                <a:cs typeface="Montserrat"/>
              </a:rPr>
              <a:t>Request for Proposal (RFP)</a:t>
            </a:r>
          </a:p>
          <a:p>
            <a:r>
              <a:rPr lang="en-US" sz="4000" b="1" dirty="0">
                <a:solidFill>
                  <a:srgbClr val="00607F"/>
                </a:solidFill>
                <a:latin typeface="Montserrat"/>
                <a:cs typeface="Montserrat"/>
              </a:rPr>
              <a:t>Committee Recommendations</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Items</a:t>
            </a:r>
          </a:p>
          <a:p>
            <a:r>
              <a:rPr lang="en-US" sz="2000" b="1" dirty="0" smtClean="0">
                <a:solidFill>
                  <a:srgbClr val="00607F"/>
                </a:solidFill>
                <a:latin typeface="Montserrat"/>
                <a:cs typeface="Montserrat"/>
              </a:rPr>
              <a:t>6A. One-Stop Operator* - </a:t>
            </a:r>
            <a:r>
              <a:rPr lang="en-US" sz="2000" b="1" dirty="0" smtClean="0">
                <a:solidFill>
                  <a:schemeClr val="bg2">
                    <a:lumMod val="50000"/>
                  </a:schemeClr>
                </a:solidFill>
                <a:latin typeface="Montserrat"/>
                <a:cs typeface="Montserrat"/>
              </a:rPr>
              <a:t>Page 23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6B. Adult &amp; Dislocated Worker*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6C. Youth*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6D. Administrative Entity*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a:solidFill>
                <a:srgbClr val="00607F"/>
              </a:solidFill>
              <a:latin typeface="Montserrat"/>
              <a:cs typeface="Montserrat"/>
            </a:endParaRPr>
          </a:p>
          <a:p>
            <a:r>
              <a:rPr lang="en-US" sz="2000" b="1" dirty="0">
                <a:solidFill>
                  <a:srgbClr val="FFC000"/>
                </a:solidFill>
                <a:latin typeface="Montserrat"/>
                <a:cs typeface="Montserrat"/>
              </a:rPr>
              <a:t>Members</a:t>
            </a:r>
            <a:r>
              <a:rPr lang="en-US" sz="4000" b="1" dirty="0" smtClean="0">
                <a:solidFill>
                  <a:srgbClr val="00607F"/>
                </a:solidFill>
                <a:latin typeface="Montserrat"/>
                <a:cs typeface="Montserrat"/>
              </a:rPr>
              <a:t>   </a:t>
            </a:r>
            <a:endParaRPr lang="en-US" sz="1400" b="1" dirty="0" smtClean="0">
              <a:solidFill>
                <a:srgbClr val="00607F"/>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Ann </a:t>
            </a:r>
            <a:r>
              <a:rPr lang="en-US" sz="1400" b="1" dirty="0">
                <a:solidFill>
                  <a:schemeClr val="bg2">
                    <a:lumMod val="50000"/>
                  </a:schemeClr>
                </a:solidFill>
                <a:latin typeface="Montserrat"/>
                <a:cs typeface="Montserrat"/>
              </a:rPr>
              <a:t>Chambers </a:t>
            </a: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Stacey Weaver </a:t>
            </a: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Gary Kelly </a:t>
            </a: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Lisa Wilson </a:t>
            </a: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Stan Clouse </a:t>
            </a:r>
            <a:r>
              <a:rPr lang="en-US" sz="1400" b="1" dirty="0" smtClean="0">
                <a:solidFill>
                  <a:schemeClr val="bg2">
                    <a:lumMod val="50000"/>
                  </a:schemeClr>
                </a:solidFill>
                <a:latin typeface="Montserrat"/>
                <a:cs typeface="Montserrat"/>
              </a:rPr>
              <a:t>– CEOB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Pam Lancaster </a:t>
            </a:r>
            <a:r>
              <a:rPr lang="en-US" sz="1400" b="1" dirty="0" smtClean="0">
                <a:solidFill>
                  <a:schemeClr val="bg2">
                    <a:lumMod val="50000"/>
                  </a:schemeClr>
                </a:solidFill>
                <a:latin typeface="Montserrat"/>
                <a:cs typeface="Montserrat"/>
              </a:rPr>
              <a:t>– CEOB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Hal </a:t>
            </a:r>
            <a:r>
              <a:rPr lang="en-US" sz="1400" b="1" dirty="0" smtClean="0">
                <a:solidFill>
                  <a:schemeClr val="bg2">
                    <a:lumMod val="50000"/>
                  </a:schemeClr>
                </a:solidFill>
                <a:latin typeface="Montserrat"/>
                <a:cs typeface="Montserrat"/>
              </a:rPr>
              <a:t>Haeker – CEOB </a:t>
            </a:r>
            <a:endParaRPr lang="en-US" sz="14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259256403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732831"/>
            <a:ext cx="8763000" cy="4770537"/>
          </a:xfrm>
          <a:prstGeom prst="rect">
            <a:avLst/>
          </a:prstGeom>
          <a:noFill/>
        </p:spPr>
        <p:txBody>
          <a:bodyPr wrap="square" rtlCol="0" anchor="ctr" anchorCtr="0">
            <a:spAutoFit/>
          </a:bodyPr>
          <a:lstStyle/>
          <a:p>
            <a:r>
              <a:rPr lang="en-US" sz="4000" b="1" dirty="0" smtClean="0">
                <a:latin typeface="Montserrat"/>
                <a:cs typeface="Montserrat"/>
              </a:rPr>
              <a:t>Strategic Planning  </a:t>
            </a:r>
          </a:p>
          <a:p>
            <a:r>
              <a:rPr lang="en-US" sz="4000" b="1" dirty="0">
                <a:solidFill>
                  <a:srgbClr val="00607F"/>
                </a:solidFill>
                <a:latin typeface="Montserrat"/>
                <a:cs typeface="Montserrat"/>
              </a:rPr>
              <a:t>Committee</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Items</a:t>
            </a:r>
          </a:p>
          <a:p>
            <a:r>
              <a:rPr lang="en-US" sz="2000" b="1" dirty="0" smtClean="0">
                <a:solidFill>
                  <a:srgbClr val="00607F"/>
                </a:solidFill>
                <a:latin typeface="Montserrat"/>
                <a:cs typeface="Montserrat"/>
              </a:rPr>
              <a:t>6E. Regional Planning Schedule*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30</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6F. Financial Reporting Policy* </a:t>
            </a:r>
            <a:r>
              <a:rPr lang="en-US" sz="2000" b="1" dirty="0">
                <a:solidFill>
                  <a:srgbClr val="00607F"/>
                </a:solidFill>
                <a:latin typeface="Montserrat"/>
                <a:cs typeface="Montserrat"/>
              </a:rPr>
              <a:t>- </a:t>
            </a:r>
            <a:r>
              <a:rPr lang="en-US" sz="2000" b="1" dirty="0" smtClean="0">
                <a:solidFill>
                  <a:schemeClr val="bg2">
                    <a:lumMod val="50000"/>
                  </a:schemeClr>
                </a:solidFill>
                <a:latin typeface="Montserrat"/>
                <a:cs typeface="Montserrat"/>
              </a:rPr>
              <a:t>Pages 31-33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6G. Memorandum of Understanding </a:t>
            </a:r>
            <a:r>
              <a:rPr lang="en-US" sz="2000" b="1" dirty="0">
                <a:solidFill>
                  <a:srgbClr val="00607F"/>
                </a:solidFill>
                <a:latin typeface="Montserrat"/>
                <a:cs typeface="Montserrat"/>
              </a:rPr>
              <a:t>- </a:t>
            </a:r>
            <a:r>
              <a:rPr lang="en-US" sz="2000" b="1" dirty="0" smtClean="0">
                <a:solidFill>
                  <a:schemeClr val="bg2">
                    <a:lumMod val="50000"/>
                  </a:schemeClr>
                </a:solidFill>
                <a:latin typeface="Montserrat"/>
                <a:cs typeface="Montserrat"/>
              </a:rPr>
              <a:t>Pages 33-34</a:t>
            </a:r>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Members</a:t>
            </a:r>
            <a:r>
              <a:rPr lang="en-US" sz="4000" b="1" dirty="0" smtClean="0">
                <a:solidFill>
                  <a:srgbClr val="00607F"/>
                </a:solidFill>
                <a:latin typeface="Montserrat"/>
                <a:cs typeface="Montserrat"/>
              </a:rPr>
              <a:t>   </a:t>
            </a:r>
            <a:endParaRPr lang="en-US" sz="1400" b="1" dirty="0" smtClean="0">
              <a:solidFill>
                <a:srgbClr val="00607F"/>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Chris </a:t>
            </a:r>
            <a:r>
              <a:rPr lang="en-US" sz="1400" b="1" dirty="0" err="1" smtClean="0">
                <a:solidFill>
                  <a:schemeClr val="bg2">
                    <a:lumMod val="50000"/>
                  </a:schemeClr>
                </a:solidFill>
                <a:latin typeface="Montserrat"/>
                <a:cs typeface="Montserrat"/>
              </a:rPr>
              <a:t>Callihan</a:t>
            </a:r>
            <a:r>
              <a:rPr lang="en-US" sz="1400" b="1" dirty="0" smtClean="0">
                <a:solidFill>
                  <a:schemeClr val="bg2">
                    <a:lumMod val="50000"/>
                  </a:schemeClr>
                </a:solidFill>
                <a:latin typeface="Montserrat"/>
                <a:cs typeface="Montserrat"/>
              </a:rPr>
              <a:t>, Chair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Peggy </a:t>
            </a:r>
            <a:r>
              <a:rPr lang="en-US" sz="1400" b="1" dirty="0" err="1" smtClean="0">
                <a:solidFill>
                  <a:schemeClr val="bg2">
                    <a:lumMod val="50000"/>
                  </a:schemeClr>
                </a:solidFill>
                <a:latin typeface="Montserrat"/>
                <a:cs typeface="Montserrat"/>
              </a:rPr>
              <a:t>Sandall</a:t>
            </a:r>
            <a:r>
              <a:rPr lang="en-US" sz="1400" b="1" dirty="0" smtClean="0">
                <a:solidFill>
                  <a:schemeClr val="bg2">
                    <a:lumMod val="50000"/>
                  </a:schemeClr>
                </a:solidFill>
                <a:latin typeface="Montserrat"/>
                <a:cs typeface="Montserrat"/>
              </a:rPr>
              <a:t>-Bertrand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Dan Mauk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Roy Lamb II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Denise Pfeifer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Christina Thaut   </a:t>
            </a:r>
            <a:endParaRPr lang="en-US" sz="14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368219770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255778"/>
            <a:ext cx="8763000" cy="5724644"/>
          </a:xfrm>
          <a:prstGeom prst="rect">
            <a:avLst/>
          </a:prstGeom>
          <a:noFill/>
        </p:spPr>
        <p:txBody>
          <a:bodyPr wrap="square" rtlCol="0" anchor="ctr" anchorCtr="0">
            <a:spAutoFit/>
          </a:bodyPr>
          <a:lstStyle/>
          <a:p>
            <a:r>
              <a:rPr lang="en-US" sz="4000" b="1" dirty="0" smtClean="0">
                <a:latin typeface="Montserrat"/>
                <a:cs typeface="Montserrat"/>
              </a:rPr>
              <a:t>System Coordination  </a:t>
            </a:r>
          </a:p>
          <a:p>
            <a:r>
              <a:rPr lang="en-US" sz="4000" b="1" dirty="0">
                <a:solidFill>
                  <a:srgbClr val="00607F"/>
                </a:solidFill>
                <a:latin typeface="Montserrat"/>
                <a:cs typeface="Montserrat"/>
              </a:rPr>
              <a:t>Committee</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Items</a:t>
            </a:r>
          </a:p>
          <a:p>
            <a:r>
              <a:rPr lang="en-US" sz="2000" b="1" dirty="0" smtClean="0">
                <a:solidFill>
                  <a:srgbClr val="00607F"/>
                </a:solidFill>
                <a:latin typeface="Montserrat"/>
                <a:cs typeface="Montserrat"/>
              </a:rPr>
              <a:t>6H. Customer Satisfaction Surveys – </a:t>
            </a:r>
            <a:r>
              <a:rPr lang="en-US" sz="2000" b="1" dirty="0" smtClean="0">
                <a:solidFill>
                  <a:schemeClr val="bg2">
                    <a:lumMod val="50000"/>
                  </a:schemeClr>
                </a:solidFill>
                <a:latin typeface="Montserrat"/>
                <a:cs typeface="Montserrat"/>
              </a:rPr>
              <a:t>Pages 38-40</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6I. Oversight Policy</a:t>
            </a:r>
            <a:r>
              <a:rPr lang="en-US" sz="2000" b="1" dirty="0">
                <a:solidFill>
                  <a:srgbClr val="00607F"/>
                </a:solidFill>
                <a:latin typeface="Montserrat"/>
                <a:cs typeface="Montserrat"/>
              </a:rPr>
              <a:t>* -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35</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6J. Incentive Policy*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3</a:t>
            </a:r>
            <a:r>
              <a:rPr lang="en-US" sz="2000" b="1" dirty="0" smtClean="0">
                <a:solidFill>
                  <a:schemeClr val="bg2">
                    <a:lumMod val="50000"/>
                  </a:schemeClr>
                </a:solidFill>
                <a:latin typeface="Montserrat"/>
                <a:cs typeface="Montserrat"/>
              </a:rPr>
              <a:t>6</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6K. Quality Assurance Review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37</a:t>
            </a:r>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Members</a:t>
            </a:r>
            <a:r>
              <a:rPr lang="en-US" sz="4000" b="1" dirty="0" smtClean="0">
                <a:solidFill>
                  <a:srgbClr val="00607F"/>
                </a:solidFill>
                <a:latin typeface="Montserrat"/>
                <a:cs typeface="Montserrat"/>
              </a:rPr>
              <a:t>   </a:t>
            </a:r>
            <a:endParaRPr lang="en-US" sz="1400" b="1" dirty="0" smtClean="0">
              <a:solidFill>
                <a:srgbClr val="00607F"/>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Stacey Weaver, Chair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Greta Kickland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Charlene Lant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Kelsey Miller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Ann Chambers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Elaine Anderson </a:t>
            </a: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Wayne </a:t>
            </a:r>
            <a:r>
              <a:rPr lang="en-US" sz="1400" b="1" dirty="0" err="1" smtClean="0">
                <a:solidFill>
                  <a:schemeClr val="bg2">
                    <a:lumMod val="50000"/>
                  </a:schemeClr>
                </a:solidFill>
                <a:latin typeface="Montserrat"/>
                <a:cs typeface="Montserrat"/>
              </a:rPr>
              <a:t>Brozek</a:t>
            </a:r>
            <a:r>
              <a:rPr lang="en-US" sz="1400" b="1" dirty="0" smtClean="0">
                <a:solidFill>
                  <a:schemeClr val="bg2">
                    <a:lumMod val="50000"/>
                  </a:schemeClr>
                </a:solidFill>
                <a:latin typeface="Montserrat"/>
                <a:cs typeface="Montserrat"/>
              </a:rPr>
              <a:t> </a:t>
            </a: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Gary Kelly </a:t>
            </a: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Jill Smith    </a:t>
            </a:r>
            <a:endParaRPr lang="en-US" sz="14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332034251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994443"/>
            <a:ext cx="8763000" cy="4247317"/>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6L. Monitor Review  </a:t>
            </a:r>
          </a:p>
          <a:p>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Finding #1) WDB </a:t>
            </a:r>
            <a:r>
              <a:rPr lang="en-US" sz="2000" b="1" dirty="0">
                <a:solidFill>
                  <a:srgbClr val="FFC000"/>
                </a:solidFill>
                <a:latin typeface="Montserrat"/>
                <a:cs typeface="Montserrat"/>
              </a:rPr>
              <a:t>Oversight: </a:t>
            </a:r>
            <a:r>
              <a:rPr lang="en-US" sz="1400" dirty="0" smtClean="0">
                <a:solidFill>
                  <a:schemeClr val="bg2">
                    <a:lumMod val="50000"/>
                  </a:schemeClr>
                </a:solidFill>
                <a:latin typeface="Montserrat"/>
                <a:cs typeface="Montserrat"/>
              </a:rPr>
              <a:t>The </a:t>
            </a:r>
            <a:r>
              <a:rPr lang="en-US" sz="1400" dirty="0">
                <a:solidFill>
                  <a:schemeClr val="bg2">
                    <a:lumMod val="50000"/>
                  </a:schemeClr>
                </a:solidFill>
                <a:latin typeface="Montserrat"/>
                <a:cs typeface="Montserrat"/>
              </a:rPr>
              <a:t>administrative entity should review the Oversight Procedure Policy and plan Board completion of the process. If there have been changes to the oversight procedures a revised policy or WIOA oversight plan is needed. The procedures should be published as an attachment to the local plan when the WIOA Plan is required by the State. (20 CFR § 679.270)    </a:t>
            </a:r>
            <a:endParaRPr lang="en-US" sz="1400" dirty="0" smtClean="0">
              <a:solidFill>
                <a:schemeClr val="bg2">
                  <a:lumMod val="50000"/>
                </a:schemeClr>
              </a:solidFill>
              <a:latin typeface="Montserrat"/>
              <a:cs typeface="Montserrat"/>
            </a:endParaRPr>
          </a:p>
          <a:p>
            <a:endParaRPr lang="en-US" sz="1400" b="1" dirty="0">
              <a:solidFill>
                <a:schemeClr val="bg2">
                  <a:lumMod val="50000"/>
                </a:schemeClr>
              </a:solidFill>
              <a:latin typeface="Montserrat"/>
              <a:cs typeface="Montserrat"/>
            </a:endParaRPr>
          </a:p>
          <a:p>
            <a:r>
              <a:rPr lang="en-US" sz="2000" b="1" dirty="0">
                <a:solidFill>
                  <a:srgbClr val="FFC000"/>
                </a:solidFill>
                <a:latin typeface="Montserrat"/>
                <a:cs typeface="Montserrat"/>
              </a:rPr>
              <a:t>Corrective </a:t>
            </a:r>
            <a:r>
              <a:rPr lang="en-US" sz="2000" b="1" dirty="0" smtClean="0">
                <a:solidFill>
                  <a:srgbClr val="FFC000"/>
                </a:solidFill>
                <a:latin typeface="Montserrat"/>
                <a:cs typeface="Montserrat"/>
              </a:rPr>
              <a:t>Action:  </a:t>
            </a:r>
            <a:r>
              <a:rPr lang="en-US" sz="2000" dirty="0"/>
              <a:t> </a:t>
            </a:r>
            <a:r>
              <a:rPr lang="en-US" sz="1400" dirty="0">
                <a:solidFill>
                  <a:schemeClr val="bg2">
                    <a:lumMod val="50000"/>
                  </a:schemeClr>
                </a:solidFill>
                <a:latin typeface="Montserrat"/>
                <a:cs typeface="Montserrat"/>
              </a:rPr>
              <a:t>The administrative entity </a:t>
            </a:r>
            <a:r>
              <a:rPr lang="en-US" sz="1400" dirty="0" smtClean="0">
                <a:solidFill>
                  <a:schemeClr val="bg2">
                    <a:lumMod val="50000"/>
                  </a:schemeClr>
                </a:solidFill>
                <a:latin typeface="Montserrat"/>
                <a:cs typeface="Montserrat"/>
              </a:rPr>
              <a:t>has worked </a:t>
            </a:r>
            <a:r>
              <a:rPr lang="en-US" sz="1400" dirty="0">
                <a:solidFill>
                  <a:schemeClr val="bg2">
                    <a:lumMod val="50000"/>
                  </a:schemeClr>
                </a:solidFill>
                <a:latin typeface="Montserrat"/>
                <a:cs typeface="Montserrat"/>
              </a:rPr>
              <a:t>with the </a:t>
            </a:r>
            <a:r>
              <a:rPr lang="en-US" sz="1400" dirty="0" smtClean="0">
                <a:solidFill>
                  <a:schemeClr val="bg2">
                    <a:lumMod val="50000"/>
                  </a:schemeClr>
                </a:solidFill>
                <a:latin typeface="Montserrat"/>
                <a:cs typeface="Montserrat"/>
              </a:rPr>
              <a:t>System Coordination Committee to update this </a:t>
            </a:r>
            <a:r>
              <a:rPr lang="en-US" sz="1400" dirty="0">
                <a:solidFill>
                  <a:schemeClr val="bg2">
                    <a:lumMod val="50000"/>
                  </a:schemeClr>
                </a:solidFill>
                <a:latin typeface="Montserrat"/>
                <a:cs typeface="Montserrat"/>
              </a:rPr>
              <a:t>policy and </a:t>
            </a:r>
            <a:r>
              <a:rPr lang="en-US" sz="1400" dirty="0" smtClean="0">
                <a:solidFill>
                  <a:schemeClr val="bg2">
                    <a:lumMod val="50000"/>
                  </a:schemeClr>
                </a:solidFill>
                <a:latin typeface="Montserrat"/>
                <a:cs typeface="Montserrat"/>
              </a:rPr>
              <a:t>has created </a:t>
            </a:r>
            <a:r>
              <a:rPr lang="en-US" sz="1400" dirty="0">
                <a:solidFill>
                  <a:schemeClr val="bg2">
                    <a:lumMod val="50000"/>
                  </a:schemeClr>
                </a:solidFill>
                <a:latin typeface="Montserrat"/>
                <a:cs typeface="Montserrat"/>
              </a:rPr>
              <a:t>an attachment to the local </a:t>
            </a:r>
            <a:r>
              <a:rPr lang="en-US" sz="1400" dirty="0" smtClean="0">
                <a:solidFill>
                  <a:schemeClr val="bg2">
                    <a:lumMod val="50000"/>
                  </a:schemeClr>
                </a:solidFill>
                <a:latin typeface="Montserrat"/>
                <a:cs typeface="Montserrat"/>
              </a:rPr>
              <a:t>area plan (Agenda Item 6I).</a:t>
            </a:r>
            <a:endParaRPr lang="en-US" sz="14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186095067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301948"/>
            <a:ext cx="8763000" cy="5632311"/>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6L. Monitor Review  </a:t>
            </a:r>
          </a:p>
          <a:p>
            <a:endParaRPr lang="en-US" sz="2000" b="1" dirty="0" smtClean="0">
              <a:solidFill>
                <a:srgbClr val="00607F"/>
              </a:solidFill>
              <a:latin typeface="Montserrat"/>
              <a:cs typeface="Montserrat"/>
            </a:endParaRPr>
          </a:p>
          <a:p>
            <a:pPr algn="just"/>
            <a:r>
              <a:rPr lang="en-US" sz="2000" b="1" dirty="0" smtClean="0">
                <a:solidFill>
                  <a:srgbClr val="FFC000"/>
                </a:solidFill>
                <a:latin typeface="Montserrat"/>
                <a:cs typeface="Montserrat"/>
              </a:rPr>
              <a:t>Finding </a:t>
            </a:r>
            <a:r>
              <a:rPr lang="en-US" sz="2000" b="1" dirty="0">
                <a:solidFill>
                  <a:srgbClr val="FFC000"/>
                </a:solidFill>
                <a:latin typeface="Montserrat"/>
                <a:cs typeface="Montserrat"/>
              </a:rPr>
              <a:t>#2) Allowable Cost and Accurate </a:t>
            </a:r>
            <a:r>
              <a:rPr lang="en-US" sz="2000" b="1" dirty="0" smtClean="0">
                <a:solidFill>
                  <a:srgbClr val="FFC000"/>
                </a:solidFill>
                <a:latin typeface="Montserrat"/>
                <a:cs typeface="Montserrat"/>
              </a:rPr>
              <a:t>Reporting: </a:t>
            </a:r>
            <a:r>
              <a:rPr lang="en-US" sz="2000" b="1" dirty="0">
                <a:solidFill>
                  <a:schemeClr val="bg2">
                    <a:lumMod val="50000"/>
                  </a:schemeClr>
                </a:solidFill>
                <a:latin typeface="Montserrat"/>
                <a:cs typeface="Montserrat"/>
              </a:rPr>
              <a:t>Work Experience </a:t>
            </a:r>
            <a:r>
              <a:rPr lang="en-US" sz="1400" dirty="0">
                <a:solidFill>
                  <a:schemeClr val="bg2">
                    <a:lumMod val="50000"/>
                  </a:schemeClr>
                </a:solidFill>
                <a:latin typeface="Montserrat"/>
                <a:cs typeface="Montserrat"/>
              </a:rPr>
              <a:t>must have academic and/or occupational education component &amp; </a:t>
            </a:r>
            <a:r>
              <a:rPr lang="en-US" sz="2000" b="1" dirty="0">
                <a:solidFill>
                  <a:schemeClr val="bg2">
                    <a:lumMod val="50000"/>
                  </a:schemeClr>
                </a:solidFill>
                <a:latin typeface="Montserrat"/>
                <a:cs typeface="Montserrat"/>
              </a:rPr>
              <a:t>Incentive Payments </a:t>
            </a:r>
            <a:r>
              <a:rPr lang="en-US" sz="1400" dirty="0" smtClean="0">
                <a:solidFill>
                  <a:schemeClr val="bg2">
                    <a:lumMod val="50000"/>
                  </a:schemeClr>
                </a:solidFill>
                <a:latin typeface="Montserrat"/>
                <a:cs typeface="Montserrat"/>
              </a:rPr>
              <a:t>must be </a:t>
            </a:r>
            <a:r>
              <a:rPr lang="en-US" sz="1400" dirty="0">
                <a:solidFill>
                  <a:schemeClr val="bg2">
                    <a:lumMod val="50000"/>
                  </a:schemeClr>
                </a:solidFill>
                <a:latin typeface="Montserrat"/>
                <a:cs typeface="Montserrat"/>
              </a:rPr>
              <a:t>tied to the goals of the specific program, outlined in writing before the commencement of the program that may provide incentive payments; align with the local program’s organizational policies; and are in accordance with the requirements contained in 2 CFR part </a:t>
            </a:r>
            <a:r>
              <a:rPr lang="en-US" sz="1400" dirty="0" smtClean="0">
                <a:solidFill>
                  <a:schemeClr val="bg2">
                    <a:lumMod val="50000"/>
                  </a:schemeClr>
                </a:solidFill>
                <a:latin typeface="Montserrat"/>
                <a:cs typeface="Montserrat"/>
              </a:rPr>
              <a:t>200.</a:t>
            </a:r>
            <a:endParaRPr lang="en-US" sz="1400" dirty="0">
              <a:solidFill>
                <a:schemeClr val="bg2">
                  <a:lumMod val="50000"/>
                </a:schemeClr>
              </a:solidFill>
              <a:latin typeface="Montserrat"/>
              <a:cs typeface="Montserrat"/>
            </a:endParaRPr>
          </a:p>
          <a:p>
            <a:r>
              <a:rPr lang="en-US" sz="2000" b="1" dirty="0">
                <a:solidFill>
                  <a:srgbClr val="FFC000"/>
                </a:solidFill>
                <a:latin typeface="Montserrat"/>
                <a:cs typeface="Montserrat"/>
              </a:rPr>
              <a:t>Corrective </a:t>
            </a:r>
            <a:r>
              <a:rPr lang="en-US" sz="2000" b="1" dirty="0" smtClean="0">
                <a:solidFill>
                  <a:srgbClr val="FFC000"/>
                </a:solidFill>
                <a:latin typeface="Montserrat"/>
                <a:cs typeface="Montserrat"/>
              </a:rPr>
              <a:t>Action:  </a:t>
            </a:r>
            <a:r>
              <a:rPr lang="en-US" sz="2000" dirty="0"/>
              <a:t> </a:t>
            </a:r>
            <a:r>
              <a:rPr lang="en-US" sz="1400" dirty="0">
                <a:solidFill>
                  <a:schemeClr val="bg2">
                    <a:lumMod val="50000"/>
                  </a:schemeClr>
                </a:solidFill>
                <a:latin typeface="Montserrat"/>
                <a:cs typeface="Montserrat"/>
              </a:rPr>
              <a:t>The administrative entity has reviewed twelve (12) Work Experience enrollments since July 1, 2016 and is in the process of bringing eight (8) into compliance. Finance will be notified to make any needed adjustments for expenditures on youth that do not meet the twenty percent (20%) academic/occupational component requirement </a:t>
            </a:r>
            <a:r>
              <a:rPr lang="en-US" sz="1400" dirty="0" smtClean="0">
                <a:solidFill>
                  <a:schemeClr val="bg2">
                    <a:lumMod val="50000"/>
                  </a:schemeClr>
                </a:solidFill>
                <a:latin typeface="Montserrat"/>
                <a:cs typeface="Montserrat"/>
              </a:rPr>
              <a:t>(Agenda </a:t>
            </a:r>
            <a:r>
              <a:rPr lang="en-US" sz="1400" dirty="0">
                <a:solidFill>
                  <a:schemeClr val="bg2">
                    <a:lumMod val="50000"/>
                  </a:schemeClr>
                </a:solidFill>
                <a:latin typeface="Montserrat"/>
                <a:cs typeface="Montserrat"/>
              </a:rPr>
              <a:t>Item 6K). </a:t>
            </a:r>
          </a:p>
          <a:p>
            <a:endParaRPr lang="en-US" sz="1400" dirty="0">
              <a:solidFill>
                <a:schemeClr val="bg2">
                  <a:lumMod val="50000"/>
                </a:schemeClr>
              </a:solidFill>
              <a:latin typeface="Montserrat"/>
              <a:cs typeface="Montserrat"/>
            </a:endParaRPr>
          </a:p>
          <a:p>
            <a:r>
              <a:rPr lang="en-US" sz="1400" dirty="0">
                <a:solidFill>
                  <a:schemeClr val="bg2">
                    <a:lumMod val="50000"/>
                  </a:schemeClr>
                </a:solidFill>
                <a:latin typeface="Montserrat"/>
                <a:cs typeface="Montserrat"/>
              </a:rPr>
              <a:t>The administrative entity has worked with the System Coordination Committee  to develop a revised incentive policy that meets the requirements found in 20CFR§681.640 </a:t>
            </a:r>
            <a:r>
              <a:rPr lang="en-US" sz="1400" dirty="0" smtClean="0">
                <a:solidFill>
                  <a:schemeClr val="bg2">
                    <a:lumMod val="50000"/>
                  </a:schemeClr>
                </a:solidFill>
                <a:latin typeface="Montserrat"/>
                <a:cs typeface="Montserrat"/>
              </a:rPr>
              <a:t>(Agenda </a:t>
            </a:r>
            <a:r>
              <a:rPr lang="en-US" sz="1400" dirty="0">
                <a:solidFill>
                  <a:schemeClr val="bg2">
                    <a:lumMod val="50000"/>
                  </a:schemeClr>
                </a:solidFill>
                <a:latin typeface="Montserrat"/>
                <a:cs typeface="Montserrat"/>
              </a:rPr>
              <a:t>Item 6J). </a:t>
            </a:r>
          </a:p>
          <a:p>
            <a:endParaRPr lang="en-US" sz="14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44187256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1086776"/>
            <a:ext cx="8763000" cy="4062651"/>
          </a:xfrm>
          <a:prstGeom prst="rect">
            <a:avLst/>
          </a:prstGeom>
          <a:noFill/>
        </p:spPr>
        <p:txBody>
          <a:bodyPr wrap="square" rtlCol="0" anchor="ctr" anchorCtr="0">
            <a:spAutoFit/>
          </a:bodyPr>
          <a:lstStyle/>
          <a:p>
            <a:r>
              <a:rPr lang="en-US" sz="4000" b="1" dirty="0" smtClean="0">
                <a:latin typeface="Montserrat"/>
                <a:cs typeface="Montserrat"/>
              </a:rPr>
              <a:t>Administrative </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6M. Reduction of FY17 Funding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24</a:t>
            </a:r>
            <a:endParaRPr lang="en-US" sz="2000" b="1" dirty="0" smtClean="0">
              <a:solidFill>
                <a:srgbClr val="00607F"/>
              </a:solidFill>
              <a:latin typeface="Montserrat"/>
              <a:cs typeface="Montserrat"/>
            </a:endParaRPr>
          </a:p>
          <a:p>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Adult Program: </a:t>
            </a:r>
            <a:r>
              <a:rPr lang="en-US" sz="2800" dirty="0">
                <a:solidFill>
                  <a:schemeClr val="bg2">
                    <a:lumMod val="50000"/>
                  </a:schemeClr>
                </a:solidFill>
                <a:latin typeface="Montserrat"/>
                <a:cs typeface="Montserrat"/>
              </a:rPr>
              <a:t>-$1,878</a:t>
            </a:r>
          </a:p>
          <a:p>
            <a:endParaRPr lang="en-US" sz="1400" b="1" dirty="0">
              <a:solidFill>
                <a:schemeClr val="bg2">
                  <a:lumMod val="50000"/>
                </a:schemeClr>
              </a:solidFill>
              <a:latin typeface="Montserrat"/>
              <a:cs typeface="Montserrat"/>
            </a:endParaRPr>
          </a:p>
          <a:p>
            <a:r>
              <a:rPr lang="en-US" sz="2000" b="1" dirty="0" smtClean="0">
                <a:solidFill>
                  <a:srgbClr val="FFC000"/>
                </a:solidFill>
                <a:latin typeface="Montserrat"/>
                <a:cs typeface="Montserrat"/>
              </a:rPr>
              <a:t>Dislocated Worker Program:</a:t>
            </a:r>
            <a:r>
              <a:rPr lang="en-US" sz="2800" dirty="0">
                <a:solidFill>
                  <a:schemeClr val="bg2">
                    <a:lumMod val="50000"/>
                  </a:schemeClr>
                </a:solidFill>
                <a:latin typeface="Montserrat"/>
                <a:cs typeface="Montserrat"/>
              </a:rPr>
              <a:t>-$2,973</a:t>
            </a:r>
          </a:p>
          <a:p>
            <a:endParaRPr lang="en-US" sz="28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214391504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979054"/>
            <a:ext cx="8763000" cy="4278094"/>
          </a:xfrm>
          <a:prstGeom prst="rect">
            <a:avLst/>
          </a:prstGeom>
          <a:noFill/>
        </p:spPr>
        <p:txBody>
          <a:bodyPr wrap="square" rtlCol="0" anchor="ctr" anchorCtr="0">
            <a:spAutoFit/>
          </a:bodyPr>
          <a:lstStyle/>
          <a:p>
            <a:r>
              <a:rPr lang="en-US" sz="4000" b="1" dirty="0" smtClean="0">
                <a:latin typeface="Montserrat"/>
                <a:cs typeface="Montserrat"/>
              </a:rPr>
              <a:t>Administrative </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a:t>
            </a:r>
            <a:r>
              <a:rPr lang="en-US" sz="4000" b="1" dirty="0" smtClean="0">
                <a:latin typeface="Montserrat"/>
                <a:cs typeface="Montserrat"/>
              </a:rPr>
              <a:t>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6N. Transferring of Funds*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37</a:t>
            </a:r>
            <a:endParaRPr lang="en-US" sz="2000" b="1" dirty="0" smtClean="0">
              <a:solidFill>
                <a:srgbClr val="00607F"/>
              </a:solidFill>
              <a:latin typeface="Montserrat"/>
              <a:cs typeface="Montserrat"/>
            </a:endParaRPr>
          </a:p>
          <a:p>
            <a:endParaRPr lang="en-US" sz="2000" b="1" dirty="0" smtClean="0">
              <a:solidFill>
                <a:srgbClr val="00607F"/>
              </a:solidFill>
              <a:latin typeface="Montserrat"/>
              <a:cs typeface="Montserrat"/>
            </a:endParaRPr>
          </a:p>
          <a:p>
            <a:r>
              <a:rPr lang="en-US" sz="2800" dirty="0" smtClean="0">
                <a:solidFill>
                  <a:schemeClr val="bg2">
                    <a:lumMod val="50000"/>
                  </a:schemeClr>
                </a:solidFill>
                <a:latin typeface="Montserrat"/>
                <a:cs typeface="Montserrat"/>
              </a:rPr>
              <a:t>Transfer </a:t>
            </a:r>
            <a:r>
              <a:rPr lang="en-US" sz="2800" dirty="0">
                <a:solidFill>
                  <a:schemeClr val="bg2">
                    <a:lumMod val="50000"/>
                  </a:schemeClr>
                </a:solidFill>
                <a:latin typeface="Montserrat"/>
                <a:cs typeface="Montserrat"/>
              </a:rPr>
              <a:t>$150,000 of Dislocated Worker funds to the Adult program with all funds coming from FY16 funds, effective 01/09/17.</a:t>
            </a:r>
          </a:p>
          <a:p>
            <a:endParaRPr lang="en-US" sz="1400" dirty="0" smtClean="0">
              <a:solidFill>
                <a:schemeClr val="bg2">
                  <a:lumMod val="50000"/>
                </a:schemeClr>
              </a:solidFill>
              <a:latin typeface="Montserrat"/>
              <a:cs typeface="Montserrat"/>
            </a:endParaRPr>
          </a:p>
          <a:p>
            <a:endParaRPr lang="en-US" sz="14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2207016361"/>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8&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1128</TotalTime>
  <Words>642</Words>
  <Application>Microsoft Office PowerPoint</Application>
  <PresentationFormat>On-screen Show (4:3)</PresentationFormat>
  <Paragraphs>205</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Montserrat</vt:lpstr>
      <vt:lpstr>Montserrat Light</vt:lpstr>
      <vt:lpstr>Times New Roman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Firespring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Gohring</dc:creator>
  <cp:lastModifiedBy>Ideus, Rick</cp:lastModifiedBy>
  <cp:revision>53</cp:revision>
  <cp:lastPrinted>2016-12-27T22:30:43Z</cp:lastPrinted>
  <dcterms:created xsi:type="dcterms:W3CDTF">2016-05-16T15:39:28Z</dcterms:created>
  <dcterms:modified xsi:type="dcterms:W3CDTF">2017-01-11T19:25:26Z</dcterms:modified>
</cp:coreProperties>
</file>